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6" r:id="rId1"/>
  </p:sldMasterIdLst>
  <p:notesMasterIdLst>
    <p:notesMasterId r:id="rId76"/>
  </p:notesMasterIdLst>
  <p:sldIdLst>
    <p:sldId id="256" r:id="rId2"/>
    <p:sldId id="258" r:id="rId3"/>
    <p:sldId id="257" r:id="rId4"/>
    <p:sldId id="259" r:id="rId5"/>
    <p:sldId id="260" r:id="rId6"/>
    <p:sldId id="264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61" r:id="rId19"/>
    <p:sldId id="262" r:id="rId20"/>
    <p:sldId id="277" r:id="rId21"/>
    <p:sldId id="278" r:id="rId22"/>
    <p:sldId id="281" r:id="rId23"/>
    <p:sldId id="289" r:id="rId24"/>
    <p:sldId id="290" r:id="rId25"/>
    <p:sldId id="279" r:id="rId26"/>
    <p:sldId id="280" r:id="rId27"/>
    <p:sldId id="282" r:id="rId28"/>
    <p:sldId id="283" r:id="rId29"/>
    <p:sldId id="284" r:id="rId30"/>
    <p:sldId id="285" r:id="rId31"/>
    <p:sldId id="288" r:id="rId32"/>
    <p:sldId id="286" r:id="rId33"/>
    <p:sldId id="287" r:id="rId34"/>
    <p:sldId id="291" r:id="rId35"/>
    <p:sldId id="292" r:id="rId36"/>
    <p:sldId id="293" r:id="rId37"/>
    <p:sldId id="297" r:id="rId38"/>
    <p:sldId id="298" r:id="rId39"/>
    <p:sldId id="295" r:id="rId40"/>
    <p:sldId id="299" r:id="rId41"/>
    <p:sldId id="296" r:id="rId42"/>
    <p:sldId id="300" r:id="rId43"/>
    <p:sldId id="301" r:id="rId44"/>
    <p:sldId id="302" r:id="rId45"/>
    <p:sldId id="303" r:id="rId46"/>
    <p:sldId id="308" r:id="rId47"/>
    <p:sldId id="304" r:id="rId48"/>
    <p:sldId id="305" r:id="rId49"/>
    <p:sldId id="306" r:id="rId50"/>
    <p:sldId id="307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26" r:id="rId61"/>
    <p:sldId id="32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8" r:id="rId71"/>
    <p:sldId id="329" r:id="rId72"/>
    <p:sldId id="332" r:id="rId73"/>
    <p:sldId id="330" r:id="rId74"/>
    <p:sldId id="331" r:id="rId7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/>
    <p:restoredTop sz="93475"/>
  </p:normalViewPr>
  <p:slideViewPr>
    <p:cSldViewPr snapToGrid="0" snapToObjects="1">
      <p:cViewPr varScale="1">
        <p:scale>
          <a:sx n="98" d="100"/>
          <a:sy n="98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6E0A8-2B91-5B4E-ACA5-DFAA0DAAADD0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28646-786C-C64B-9499-DB644429809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351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need to derive a recurrence relation that expresses a solution to an instance of the knapsack problem in terms of solutions to its smaller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subinstances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 us consider an instance defined by the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items, 1≤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≤ n, with weights w1, . . . ,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values v1, . . . , vi , and knapsack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j, 1 ≤ j ≤ W. Let F(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j) be the value of an optimal solution to this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instance, i.e., the value of the most valuable subset of the first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items that fit into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knapsack of capacity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j.We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divide all the subsets of the first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items that fit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knapsack of capacity j into two categories: those that do not include the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endParaRPr lang="en-US" sz="120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item and those that do.</a:t>
            </a:r>
          </a:p>
          <a:p>
            <a:endParaRPr lang="en-US" sz="120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235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optimality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Roughly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partial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optimally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regard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after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partial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specifics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partial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deciding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approximate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matching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Problems do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satisfy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optimality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matter,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opposed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Such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form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combinations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certain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particular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combinatorial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optimality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73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259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 the following: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Among the subsets that do not include the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item, the value of an optimal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subset is, by definition, F(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− 1, j).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Among the subsets that do include the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 (hence, j −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</a:t>
            </a:r>
            <a:endParaRPr lang="en-US" sz="120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≥ 0), an optimal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subset is made up of this item and an optimal subset of the first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− 1 items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fits into the knapsack of capacity j −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The value of such an optimal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subset is vi</a:t>
            </a:r>
          </a:p>
          <a:p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F(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− 1, j − </a:t>
            </a:r>
            <a:r>
              <a:rPr lang="en-US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</a:t>
            </a:r>
            <a:r>
              <a:rPr lang="en-US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092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7652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Bottom-up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0501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87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So,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say</a:t>
            </a:r>
            <a:r>
              <a:rPr lang="de-DE" dirty="0"/>
              <a:t> LCS[</a:t>
            </a:r>
            <a:r>
              <a:rPr lang="de-DE" dirty="0" err="1"/>
              <a:t>i,j</a:t>
            </a:r>
            <a:r>
              <a:rPr lang="de-DE" dirty="0"/>
              <a:t>]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LCS </a:t>
            </a:r>
            <a:r>
              <a:rPr lang="de-DE" dirty="0" err="1"/>
              <a:t>of</a:t>
            </a:r>
            <a:r>
              <a:rPr lang="de-DE" dirty="0"/>
              <a:t> S[1..i] </a:t>
            </a:r>
            <a:r>
              <a:rPr lang="de-DE" dirty="0" err="1"/>
              <a:t>with</a:t>
            </a:r>
            <a:r>
              <a:rPr lang="de-DE" dirty="0"/>
              <a:t> T[1..j].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LCS[</a:t>
            </a:r>
            <a:r>
              <a:rPr lang="de-DE" dirty="0" err="1"/>
              <a:t>i,j</a:t>
            </a:r>
            <a:r>
              <a:rPr lang="de-DE" dirty="0"/>
              <a:t>] in </a:t>
            </a:r>
            <a:r>
              <a:rPr lang="de-DE" dirty="0" err="1"/>
              <a:t>terms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LCS’s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smaller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7410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Then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subsequence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ignore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S[i] </a:t>
            </a:r>
            <a:r>
              <a:rPr lang="de-DE" dirty="0" err="1"/>
              <a:t>or</a:t>
            </a:r>
            <a:r>
              <a:rPr lang="de-DE" dirty="0"/>
              <a:t> T[</a:t>
            </a:r>
            <a:r>
              <a:rPr lang="de-DE" dirty="0" err="1"/>
              <a:t>j</a:t>
            </a:r>
            <a:r>
              <a:rPr lang="de-DE" dirty="0"/>
              <a:t>] 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: LCS[i, </a:t>
            </a:r>
            <a:r>
              <a:rPr lang="de-DE" dirty="0" err="1"/>
              <a:t>j</a:t>
            </a:r>
            <a:r>
              <a:rPr lang="de-DE" dirty="0"/>
              <a:t>] = </a:t>
            </a:r>
            <a:r>
              <a:rPr lang="de-DE" dirty="0" err="1"/>
              <a:t>max</a:t>
            </a:r>
            <a:r>
              <a:rPr lang="de-DE" dirty="0"/>
              <a:t>(LCS[i − 1, </a:t>
            </a:r>
            <a:r>
              <a:rPr lang="de-DE" dirty="0" err="1"/>
              <a:t>j</a:t>
            </a:r>
            <a:r>
              <a:rPr lang="de-DE" dirty="0"/>
              <a:t>], LCS[i, </a:t>
            </a:r>
            <a:r>
              <a:rPr lang="de-DE" dirty="0" err="1"/>
              <a:t>j</a:t>
            </a:r>
            <a:r>
              <a:rPr lang="de-DE" dirty="0"/>
              <a:t> − 1]).</a:t>
            </a:r>
          </a:p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S[i] = T[</a:t>
            </a:r>
            <a:r>
              <a:rPr lang="de-DE" dirty="0" err="1"/>
              <a:t>j</a:t>
            </a:r>
            <a:r>
              <a:rPr lang="de-DE" dirty="0"/>
              <a:t>]?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LCS </a:t>
            </a:r>
            <a:r>
              <a:rPr lang="de-DE" dirty="0" err="1"/>
              <a:t>of</a:t>
            </a:r>
            <a:r>
              <a:rPr lang="de-DE" dirty="0"/>
              <a:t> S[1..i] </a:t>
            </a:r>
            <a:r>
              <a:rPr lang="de-DE" dirty="0" err="1"/>
              <a:t>and</a:t>
            </a:r>
            <a:r>
              <a:rPr lang="de-DE" dirty="0"/>
              <a:t> T[1..j]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match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.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, </a:t>
            </a:r>
            <a:r>
              <a:rPr lang="de-DE" dirty="0" err="1"/>
              <a:t>if</a:t>
            </a:r>
            <a:r>
              <a:rPr lang="de-DE" dirty="0"/>
              <a:t> I </a:t>
            </a:r>
            <a:r>
              <a:rPr lang="de-DE" dirty="0" err="1"/>
              <a:t>gave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a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subsequence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matched</a:t>
            </a:r>
            <a:r>
              <a:rPr lang="de-DE" dirty="0"/>
              <a:t> S[i]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earlier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in T,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match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T[</a:t>
            </a:r>
            <a:r>
              <a:rPr lang="de-DE" dirty="0" err="1"/>
              <a:t>j</a:t>
            </a:r>
            <a:r>
              <a:rPr lang="de-DE" dirty="0"/>
              <a:t>] </a:t>
            </a:r>
            <a:r>
              <a:rPr lang="de-DE" dirty="0" err="1"/>
              <a:t>instead</a:t>
            </a:r>
            <a:r>
              <a:rPr lang="de-DE" dirty="0"/>
              <a:t>. So, 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: LCS[i, </a:t>
            </a:r>
            <a:r>
              <a:rPr lang="de-DE" dirty="0" err="1"/>
              <a:t>j</a:t>
            </a:r>
            <a:r>
              <a:rPr lang="de-DE" dirty="0"/>
              <a:t>] = 1 + LCS[i − 1, </a:t>
            </a:r>
            <a:r>
              <a:rPr lang="de-DE" dirty="0" err="1"/>
              <a:t>j</a:t>
            </a:r>
            <a:r>
              <a:rPr lang="de-DE" dirty="0"/>
              <a:t> − 1].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2995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TSP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unimportant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First,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asks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tour. This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isn’t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substantial: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closed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tour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edge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(t, s). Second,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expensive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least expensive tour.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isn’t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encourages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ideally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all), just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TSP.</a:t>
            </a: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vertex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unweighted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edge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1),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− 1.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such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Hamiltonian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16.5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538).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69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826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nothing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enforce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simplicity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vertex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appeared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x?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edge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(x,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will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cycle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prevent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such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different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recursive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remembers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Perhaps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LP[i,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length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vertex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This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right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still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won’t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viable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left-to-right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smaller-to-bigger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subprograms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Without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such an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stuck in an infinite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loop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anything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70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156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01C9-8978-6D48-BC90-8CE667A126B0}" type="datetime1">
              <a:rPr lang="de-DE" smtClean="0"/>
              <a:t>01.10.21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5537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9ABBD-047F-A04B-9C94-BE02B76213EA}" type="datetime1">
              <a:rPr lang="de-DE" smtClean="0"/>
              <a:t>01.10.21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495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5C28-F13E-F040-844C-B2E1464AFB43}" type="datetime1">
              <a:rPr lang="de-DE" smtClean="0"/>
              <a:t>01.10.21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55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261" y="169561"/>
            <a:ext cx="8309113" cy="11887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0F2A-06CC-DE40-96F1-384EF8B431CE}" type="datetime1">
              <a:rPr lang="de-DE" smtClean="0"/>
              <a:t>01.10.21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59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1917F-71CF-E645-A1B4-DA4C6768A36B}" type="datetime1">
              <a:rPr lang="de-DE" smtClean="0"/>
              <a:t>01.10.21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171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2DDC4-1627-094B-9248-2BD047E13DCC}" type="datetime1">
              <a:rPr lang="de-DE" smtClean="0"/>
              <a:t>01.10.21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97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BCFC7-0427-FE40-B129-A529471B13BA}" type="datetime1">
              <a:rPr lang="de-DE" smtClean="0"/>
              <a:t>01.10.21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741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66875-5FC5-2943-A1BA-7B9451EA38B6}" type="datetime1">
              <a:rPr lang="de-DE" smtClean="0"/>
              <a:t>01.10.21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49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2C9C-3684-5047-BF0A-26FCDB50C9E4}" type="datetime1">
              <a:rPr lang="de-DE" smtClean="0"/>
              <a:t>01.10.21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187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7B9D7-0AA2-B447-B437-A30A1046D1A8}" type="datetime1">
              <a:rPr lang="de-DE" smtClean="0"/>
              <a:t>01.10.21</a:t>
            </a:fld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pt-B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21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89B3462-C32C-2D45-9B09-6A9818E0896F}" type="datetime1">
              <a:rPr lang="de-DE" smtClean="0"/>
              <a:t>01.10.21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670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6B00CE3-5DAE-0149-8072-707528EA0837}" type="datetime1">
              <a:rPr lang="de-DE" smtClean="0"/>
              <a:t>01.10.21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99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CB7D6-36BA-EF48-849A-B32FCB681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Programação dinâmica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869FC-8CD2-9A4B-8442-BB5A4B59B5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Prof. Fábio Luiz Leite Júnior</a:t>
            </a:r>
            <a:br>
              <a:rPr lang="pt-BR" dirty="0"/>
            </a:br>
            <a:r>
              <a:rPr lang="pt-BR" dirty="0"/>
              <a:t>Departamento de Computação</a:t>
            </a:r>
            <a:br>
              <a:rPr lang="pt-BR" dirty="0"/>
            </a:br>
            <a:r>
              <a:rPr lang="pt-BR" dirty="0"/>
              <a:t>Universidade Estadual da Paraíba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EE745-3F95-DC48-AAD5-ECC9B0220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148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06DDF2-FFF7-1B4E-B72F-501A0400A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877" y="1425193"/>
            <a:ext cx="5456744" cy="29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82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815669-5EB5-B947-B355-3BB62875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091" y="1431288"/>
            <a:ext cx="5474746" cy="294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89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B57EE2-79D0-5E46-B82F-B774044B2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691" y="1431543"/>
            <a:ext cx="5453516" cy="291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8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452C45-CE8F-1243-84DF-F35E6FF18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2034" y="1425194"/>
            <a:ext cx="5581197" cy="299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74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14</a:t>
            </a:fld>
            <a:endParaRPr lang="pt-BR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4DE8477-D831-E24A-88E4-6C0292853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890" y="1418843"/>
            <a:ext cx="5569326" cy="29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16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pt-BR"/>
          </a:p>
        </p:txBody>
      </p:sp>
      <p:pic>
        <p:nvPicPr>
          <p:cNvPr id="6" name="Picture 5" descr="A picture containing clock, object&#10;&#10;Description automatically generated">
            <a:extLst>
              <a:ext uri="{FF2B5EF4-FFF2-40B4-BE49-F238E27FC236}">
                <a16:creationId xmlns:a16="http://schemas.microsoft.com/office/drawing/2014/main" id="{40498720-8E05-F545-90F7-1F364746F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105" y="1431543"/>
            <a:ext cx="5494445" cy="297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03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2CE2F0-F9C1-5041-86F1-56586F7B0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055" y="1425193"/>
            <a:ext cx="5524163" cy="298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61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17</a:t>
            </a:fld>
            <a:endParaRPr lang="pt-BR"/>
          </a:p>
        </p:txBody>
      </p:sp>
      <p:pic>
        <p:nvPicPr>
          <p:cNvPr id="6" name="Picture 5" descr="A picture containing clock, object&#10;&#10;Description automatically generated">
            <a:extLst>
              <a:ext uri="{FF2B5EF4-FFF2-40B4-BE49-F238E27FC236}">
                <a16:creationId xmlns:a16="http://schemas.microsoft.com/office/drawing/2014/main" id="{4D728BA6-E921-3748-BD54-F835388C4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391" y="1431544"/>
            <a:ext cx="5489780" cy="294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70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BF327-377E-1649-8DE3-5B5CC522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D27A2-51E9-2D41-A78F-DC1DCB1F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3628686"/>
          </a:xfrm>
        </p:spPr>
        <p:txBody>
          <a:bodyPr>
            <a:normAutofit fontScale="92500" lnSpcReduction="20000"/>
          </a:bodyPr>
          <a:lstStyle/>
          <a:p>
            <a:r>
              <a:rPr lang="de-DE" dirty="0" err="1"/>
              <a:t>Uma</a:t>
            </a:r>
            <a:r>
              <a:rPr lang="de-DE" dirty="0"/>
              <a:t> </a:t>
            </a:r>
            <a:r>
              <a:rPr lang="de-DE" dirty="0" err="1"/>
              <a:t>outra</a:t>
            </a:r>
            <a:r>
              <a:rPr lang="de-DE" dirty="0"/>
              <a:t> </a:t>
            </a:r>
            <a:r>
              <a:rPr lang="de-DE" dirty="0" err="1"/>
              <a:t>solução</a:t>
            </a:r>
            <a:r>
              <a:rPr lang="de-DE" dirty="0"/>
              <a:t> </a:t>
            </a:r>
            <a:r>
              <a:rPr lang="de-DE" dirty="0" err="1"/>
              <a:t>alternativa</a:t>
            </a:r>
            <a:r>
              <a:rPr lang="de-DE" dirty="0"/>
              <a:t>:</a:t>
            </a:r>
          </a:p>
          <a:p>
            <a:r>
              <a:rPr lang="de-DE" dirty="0"/>
              <a:t>– </a:t>
            </a:r>
            <a:r>
              <a:rPr lang="de-DE" dirty="0" err="1"/>
              <a:t>Eliminar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chamadas</a:t>
            </a:r>
            <a:r>
              <a:rPr lang="de-DE" dirty="0"/>
              <a:t> </a:t>
            </a:r>
            <a:r>
              <a:rPr lang="de-DE" dirty="0" err="1"/>
              <a:t>recursivas</a:t>
            </a:r>
            <a:r>
              <a:rPr lang="de-DE" dirty="0"/>
              <a:t>.</a:t>
            </a:r>
          </a:p>
          <a:p>
            <a:r>
              <a:rPr lang="de-DE" dirty="0"/>
              <a:t>– </a:t>
            </a:r>
            <a:r>
              <a:rPr lang="de-DE" dirty="0" err="1"/>
              <a:t>Utilizar</a:t>
            </a:r>
            <a:r>
              <a:rPr lang="de-DE" dirty="0"/>
              <a:t> o </a:t>
            </a:r>
            <a:r>
              <a:rPr lang="de-DE" dirty="0" err="1"/>
              <a:t>array</a:t>
            </a:r>
            <a:r>
              <a:rPr lang="de-DE" dirty="0"/>
              <a:t> </a:t>
            </a:r>
            <a:r>
              <a:rPr lang="de-DE" dirty="0" err="1"/>
              <a:t>para</a:t>
            </a:r>
            <a:r>
              <a:rPr lang="de-DE" dirty="0"/>
              <a:t> </a:t>
            </a:r>
            <a:r>
              <a:rPr lang="de-DE" dirty="0" err="1"/>
              <a:t>armazenar</a:t>
            </a:r>
            <a:r>
              <a:rPr lang="de-DE" dirty="0"/>
              <a:t> </a:t>
            </a:r>
            <a:r>
              <a:rPr lang="de-DE" dirty="0" err="1"/>
              <a:t>dados</a:t>
            </a:r>
            <a:r>
              <a:rPr lang="de-DE" dirty="0"/>
              <a:t> </a:t>
            </a:r>
            <a:r>
              <a:rPr lang="de-DE" dirty="0" err="1"/>
              <a:t>calculados</a:t>
            </a:r>
            <a:r>
              <a:rPr lang="de-DE" dirty="0"/>
              <a:t>.</a:t>
            </a:r>
          </a:p>
          <a:p>
            <a:r>
              <a:rPr lang="de-DE" dirty="0"/>
              <a:t>– </a:t>
            </a:r>
            <a:r>
              <a:rPr lang="de-DE" dirty="0" err="1"/>
              <a:t>Estratégia</a:t>
            </a:r>
            <a:r>
              <a:rPr lang="de-DE" dirty="0"/>
              <a:t> </a:t>
            </a:r>
            <a:r>
              <a:rPr lang="de-DE" dirty="0" err="1"/>
              <a:t>bottom-up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Fib2(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f[0] ← 0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f[1] ← 1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2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do</a:t>
            </a:r>
          </a:p>
          <a:p>
            <a:pPr marL="800100" lvl="2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f[i] ← f[i – 1] + f[i - 2]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f[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C468C-3A1E-E34B-8839-45923EBA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2505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85BA1-C60F-884D-B2EB-1DB983849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e </a:t>
            </a:r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dinâmica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C7880-1309-9D48-871F-EC3F9F958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Análise das soluções alternativas</a:t>
            </a:r>
          </a:p>
          <a:p>
            <a:r>
              <a:rPr lang="pt-BR" dirty="0"/>
              <a:t>É fácil identificar que </a:t>
            </a:r>
            <a:r>
              <a:rPr lang="pt-BR" b="1" u="sng" dirty="0"/>
              <a:t>Fib2</a:t>
            </a:r>
            <a:r>
              <a:rPr lang="pt-BR" dirty="0"/>
              <a:t> é O(</a:t>
            </a:r>
            <a:r>
              <a:rPr lang="pt-BR" dirty="0" err="1"/>
              <a:t>n</a:t>
            </a:r>
            <a:r>
              <a:rPr lang="pt-BR" dirty="0"/>
              <a:t>) -&gt; Programação dinâmica</a:t>
            </a:r>
          </a:p>
          <a:p>
            <a:r>
              <a:rPr lang="pt-BR" dirty="0"/>
              <a:t>Fib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pt-BR" dirty="0"/>
              <a:t> é também O(</a:t>
            </a:r>
            <a:r>
              <a:rPr lang="pt-BR" dirty="0" err="1"/>
              <a:t>n</a:t>
            </a:r>
            <a:r>
              <a:rPr lang="pt-BR" dirty="0"/>
              <a:t>). Tratar pilha de recursão.</a:t>
            </a:r>
          </a:p>
          <a:p>
            <a:r>
              <a:rPr lang="pt-BR" dirty="0"/>
              <a:t>Abordagem utilizada: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Encontrar função recursiva apropriada.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Adicionar memorização para armazenar resultados de subproblemas.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Determinar uma versão </a:t>
            </a:r>
            <a:r>
              <a:rPr lang="pt-BR" dirty="0" err="1"/>
              <a:t>bottom-up</a:t>
            </a:r>
            <a:r>
              <a:rPr lang="pt-BR" dirty="0"/>
              <a:t>, iterativa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93FA5-C05E-9043-BC97-986366D5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8498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7C0D8-6B0B-8E46-8291-ED79B5CC7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868AA-EACB-E84E-A3F1-471D64429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343400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Números de Fibonacci</a:t>
            </a:r>
          </a:p>
          <a:p>
            <a:r>
              <a:rPr lang="pt-BR" dirty="0"/>
              <a:t>Entrada: Um número inteiro </a:t>
            </a:r>
            <a:r>
              <a:rPr lang="pt-BR" dirty="0" err="1"/>
              <a:t>n</a:t>
            </a:r>
            <a:r>
              <a:rPr lang="pt-BR" dirty="0"/>
              <a:t>.</a:t>
            </a:r>
          </a:p>
          <a:p>
            <a:r>
              <a:rPr lang="pt-BR" dirty="0"/>
              <a:t>Saída: O número de Fibonacci </a:t>
            </a:r>
            <a:r>
              <a:rPr lang="pt-BR" dirty="0" err="1"/>
              <a:t>Fn</a:t>
            </a:r>
            <a:r>
              <a:rPr lang="pt-BR" dirty="0"/>
              <a:t>, definido da seguinte forma:</a:t>
            </a:r>
          </a:p>
          <a:p>
            <a:r>
              <a:rPr lang="pt-BR" dirty="0"/>
              <a:t>F</a:t>
            </a:r>
            <a:r>
              <a:rPr lang="pt-BR" baseline="-25000" dirty="0"/>
              <a:t>0</a:t>
            </a:r>
            <a:r>
              <a:rPr lang="pt-BR" dirty="0"/>
              <a:t> = 0, F</a:t>
            </a:r>
            <a:r>
              <a:rPr lang="pt-BR" baseline="-25000" dirty="0"/>
              <a:t>1</a:t>
            </a:r>
            <a:r>
              <a:rPr lang="pt-BR" dirty="0"/>
              <a:t> = 1, </a:t>
            </a:r>
            <a:r>
              <a:rPr lang="pt-BR" dirty="0" err="1"/>
              <a:t>F</a:t>
            </a:r>
            <a:r>
              <a:rPr lang="pt-BR" baseline="-25000" dirty="0" err="1"/>
              <a:t>n</a:t>
            </a:r>
            <a:r>
              <a:rPr lang="pt-BR" dirty="0"/>
              <a:t> = Fn-1 + Fn-2 para </a:t>
            </a:r>
            <a:r>
              <a:rPr lang="pt-BR" dirty="0" err="1"/>
              <a:t>n</a:t>
            </a:r>
            <a:r>
              <a:rPr lang="pt-BR" dirty="0"/>
              <a:t> ≥ 2.</a:t>
            </a:r>
          </a:p>
          <a:p>
            <a:endParaRPr lang="pt-BR" dirty="0"/>
          </a:p>
          <a:p>
            <a:r>
              <a:rPr lang="pt-BR" dirty="0"/>
              <a:t>Solução clássica recursiva</a:t>
            </a:r>
          </a:p>
          <a:p>
            <a:endParaRPr lang="pt-BR" dirty="0"/>
          </a:p>
          <a:p>
            <a:r>
              <a:rPr lang="pt-BR" dirty="0"/>
              <a:t>Sabemos provar a corretude do algoritmo.</a:t>
            </a:r>
          </a:p>
          <a:p>
            <a:r>
              <a:rPr lang="pt-BR" dirty="0"/>
              <a:t>Análise através da resolução de uma relação de recorrência:</a:t>
            </a:r>
          </a:p>
          <a:p>
            <a:r>
              <a:rPr lang="pt-BR" dirty="0"/>
              <a:t>– </a:t>
            </a:r>
            <a:r>
              <a:rPr lang="pt-BR" dirty="0" err="1"/>
              <a:t>T</a:t>
            </a:r>
            <a:r>
              <a:rPr lang="pt-BR" dirty="0"/>
              <a:t>(</a:t>
            </a:r>
            <a:r>
              <a:rPr lang="pt-BR" dirty="0" err="1"/>
              <a:t>n</a:t>
            </a:r>
            <a:r>
              <a:rPr lang="pt-BR" dirty="0"/>
              <a:t>) = </a:t>
            </a:r>
            <a:r>
              <a:rPr lang="pt-BR" dirty="0" err="1"/>
              <a:t>T</a:t>
            </a:r>
            <a:r>
              <a:rPr lang="pt-BR" dirty="0"/>
              <a:t>(</a:t>
            </a:r>
            <a:r>
              <a:rPr lang="pt-BR" dirty="0" err="1"/>
              <a:t>n</a:t>
            </a:r>
            <a:r>
              <a:rPr lang="pt-BR" dirty="0"/>
              <a:t> – 1) + </a:t>
            </a:r>
            <a:r>
              <a:rPr lang="pt-BR" dirty="0" err="1"/>
              <a:t>T</a:t>
            </a:r>
            <a:r>
              <a:rPr lang="pt-BR" dirty="0"/>
              <a:t>(</a:t>
            </a:r>
            <a:r>
              <a:rPr lang="pt-BR" dirty="0" err="1"/>
              <a:t>n</a:t>
            </a:r>
            <a:r>
              <a:rPr lang="pt-BR" dirty="0"/>
              <a:t> – 2) + </a:t>
            </a:r>
            <a:r>
              <a:rPr lang="pt-BR" dirty="0" err="1"/>
              <a:t>c</a:t>
            </a:r>
            <a:endParaRPr lang="pt-BR" dirty="0"/>
          </a:p>
          <a:p>
            <a:r>
              <a:rPr lang="pt-BR" dirty="0"/>
              <a:t>– O(2</a:t>
            </a:r>
            <a:r>
              <a:rPr lang="pt-BR" baseline="30000" dirty="0"/>
              <a:t>n</a:t>
            </a:r>
            <a:r>
              <a:rPr lang="pt-BR" dirty="0"/>
              <a:t>)</a:t>
            </a:r>
          </a:p>
          <a:p>
            <a:r>
              <a:rPr lang="pt-BR" dirty="0"/>
              <a:t>Porque a solução é tão ineficiente?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9763F-EBC5-424C-85ED-375BF370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4593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8B06A-F1B7-6E4F-ACF4-2AF142C1D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dinâmica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95263-AFB9-E349-82FB-05894E4F4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Aplicado quando recursão produz repetição dos mesmos subproblemas.</a:t>
            </a:r>
          </a:p>
          <a:p>
            <a:r>
              <a:rPr lang="pt-BR" dirty="0"/>
              <a:t>Proposta: reusar computação. </a:t>
            </a:r>
            <a:r>
              <a:rPr lang="pt-BR" dirty="0" err="1"/>
              <a:t>Caching</a:t>
            </a:r>
            <a:r>
              <a:rPr lang="pt-BR" dirty="0"/>
              <a:t> </a:t>
            </a:r>
            <a:r>
              <a:rPr lang="pt-BR" dirty="0" err="1"/>
              <a:t>vs</a:t>
            </a:r>
            <a:r>
              <a:rPr lang="pt-BR" dirty="0"/>
              <a:t> </a:t>
            </a:r>
            <a:r>
              <a:rPr lang="pt-BR" dirty="0" err="1"/>
              <a:t>Computing</a:t>
            </a:r>
            <a:endParaRPr lang="pt-BR" dirty="0"/>
          </a:p>
          <a:p>
            <a:r>
              <a:rPr lang="pt-BR" dirty="0"/>
              <a:t>PD = </a:t>
            </a:r>
            <a:r>
              <a:rPr lang="pt-BR" dirty="0" err="1"/>
              <a:t>DeC</a:t>
            </a:r>
            <a:r>
              <a:rPr lang="pt-BR" dirty="0"/>
              <a:t> + tabela.</a:t>
            </a:r>
          </a:p>
          <a:p>
            <a:r>
              <a:rPr lang="pt-BR" dirty="0"/>
              <a:t>Versão </a:t>
            </a:r>
            <a:r>
              <a:rPr lang="pt-BR" dirty="0" err="1"/>
              <a:t>bottom-up</a:t>
            </a:r>
            <a:r>
              <a:rPr lang="pt-BR" dirty="0"/>
              <a:t> é mais compacta e fácil de efetuar análise.</a:t>
            </a:r>
          </a:p>
          <a:p>
            <a:r>
              <a:rPr lang="pt-BR" dirty="0"/>
              <a:t>Estratégia utilizada em problemas de otimização</a:t>
            </a:r>
          </a:p>
          <a:p>
            <a:r>
              <a:rPr lang="pt-BR" b="1" dirty="0"/>
              <a:t>Quando desenvolvemos uma solução baseada em programação dinâmica devemos: 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Caracterizar a estrutura de uma solução ótima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Definir recursivamente o valor de uma solução ótima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Computar o valor de uma solução ótima, geralmente, uma estratégia </a:t>
            </a:r>
            <a:r>
              <a:rPr lang="pt-BR" dirty="0" err="1"/>
              <a:t>bottom-up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Construir uma solução ótima a partir da informação computada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0F2F3-72C1-8B42-9207-A9ACC9921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29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E57CB-B59B-CC49-976C-240E44E5B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088BBB-337C-7545-A7ED-A29AF2068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pt-BR" b="1" dirty="0"/>
                  <a:t>Problema – coeficiente binomial</a:t>
                </a:r>
              </a:p>
              <a:p>
                <a:pPr lvl="1"/>
                <a:r>
                  <a:rPr lang="pt-BR" dirty="0"/>
                  <a:t>Número de Combinações</a:t>
                </a:r>
              </a:p>
              <a:p>
                <a:pPr lvl="1"/>
                <a:r>
                  <a:rPr lang="pt-BR" dirty="0"/>
                  <a:t>Entrada: Com </a:t>
                </a:r>
                <a:r>
                  <a:rPr lang="pt-BR" i="1" dirty="0" err="1"/>
                  <a:t>n</a:t>
                </a:r>
                <a:r>
                  <a:rPr lang="pt-BR" dirty="0"/>
                  <a:t> e </a:t>
                </a:r>
                <a:r>
                  <a:rPr lang="pt-BR" i="1" dirty="0" err="1"/>
                  <a:t>k</a:t>
                </a:r>
                <a:r>
                  <a:rPr lang="pt-BR" i="1" dirty="0"/>
                  <a:t> </a:t>
                </a:r>
                <a:r>
                  <a:rPr lang="pt-BR" dirty="0"/>
                  <a:t>números naturais e </a:t>
                </a:r>
                <a:r>
                  <a:rPr lang="pt-BR" dirty="0" err="1"/>
                  <a:t>n</a:t>
                </a:r>
                <a:r>
                  <a:rPr lang="pt-BR" dirty="0"/>
                  <a:t> ≥ </a:t>
                </a:r>
                <a:r>
                  <a:rPr lang="pt-BR" dirty="0" err="1"/>
                  <a:t>k</a:t>
                </a:r>
                <a:r>
                  <a:rPr lang="pt-BR" dirty="0"/>
                  <a:t>. O número </a:t>
                </a:r>
                <a:r>
                  <a:rPr lang="pt-BR" i="1" dirty="0" err="1"/>
                  <a:t>n</a:t>
                </a:r>
                <a:r>
                  <a:rPr lang="pt-BR" dirty="0"/>
                  <a:t> é denominado numerador e o </a:t>
                </a:r>
                <a:r>
                  <a:rPr lang="pt-BR" i="1" dirty="0" err="1"/>
                  <a:t>k</a:t>
                </a:r>
                <a:r>
                  <a:rPr lang="pt-BR" i="1" dirty="0"/>
                  <a:t> </a:t>
                </a:r>
                <a:r>
                  <a:rPr lang="pt-BR" dirty="0"/>
                  <a:t>denominador.</a:t>
                </a:r>
              </a:p>
              <a:p>
                <a:pPr lvl="1"/>
                <a:r>
                  <a:rPr lang="pt-BR" dirty="0"/>
                  <a:t>Saída: O número possível de combinações de </a:t>
                </a:r>
                <a:r>
                  <a:rPr lang="pt-BR" dirty="0" err="1"/>
                  <a:t>k</a:t>
                </a:r>
                <a:r>
                  <a:rPr lang="pt-BR" dirty="0"/>
                  <a:t> itens.</a:t>
                </a:r>
              </a:p>
              <a:p>
                <a:pPr lvl="1"/>
                <a:endParaRPr lang="de-DE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eqArr>
                              <m:eqArr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1,  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=0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𝑜𝑢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&amp;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type m:val="noBar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 −1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den>
                                    </m:f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 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type m:val="noBar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 −1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den>
                                    </m:f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  0&lt;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eqAr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𝑞𝑢𝑎𝑙𝑞𝑢𝑒𝑟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𝑜𝑢𝑡𝑟𝑎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𝑠𝑖𝑡𝑢𝑎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ç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ã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dirty="0"/>
                  <a:t>  =&gt; </a:t>
                </a:r>
                <a:r>
                  <a:rPr lang="en-US" dirty="0" err="1">
                    <a:solidFill>
                      <a:srgbClr val="FF0000"/>
                    </a:solidFill>
                  </a:rPr>
                  <a:t>relação</a:t>
                </a:r>
                <a:r>
                  <a:rPr lang="en-US" dirty="0">
                    <a:solidFill>
                      <a:srgbClr val="FF0000"/>
                    </a:solidFill>
                  </a:rPr>
                  <a:t> de Stifel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088BBB-337C-7545-A7ED-A29AF2068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115" t="-5556" b="-52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310E2-E49B-614B-AEDA-5664DDB00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21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4000CA3-8B27-814B-A1C0-C469FD83D047}"/>
                  </a:ext>
                </a:extLst>
              </p:cNvPr>
              <p:cNvSpPr/>
              <p:nvPr/>
            </p:nvSpPr>
            <p:spPr>
              <a:xfrm>
                <a:off x="3476700" y="5208104"/>
                <a:ext cx="2190600" cy="650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!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! ∙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4000CA3-8B27-814B-A1C0-C469FD83D0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6700" y="5208104"/>
                <a:ext cx="2190600" cy="650114"/>
              </a:xfrm>
              <a:prstGeom prst="rect">
                <a:avLst/>
              </a:prstGeom>
              <a:blipFill>
                <a:blip r:embed="rId3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0727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F2A20-E6F4-EA41-93C7-DA087E1D1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D9E78-0856-E946-BA9A-231AFC44F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22</a:t>
            </a:fld>
            <a:endParaRPr lang="pt-BR"/>
          </a:p>
        </p:txBody>
      </p:sp>
      <p:pic>
        <p:nvPicPr>
          <p:cNvPr id="6" name="Picture 5" descr="A drawing of a person&#10;&#10;Description automatically generated">
            <a:extLst>
              <a:ext uri="{FF2B5EF4-FFF2-40B4-BE49-F238E27FC236}">
                <a16:creationId xmlns:a16="http://schemas.microsoft.com/office/drawing/2014/main" id="{D52D5C26-1A70-1A44-AB88-092204FDE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1" y="1440070"/>
            <a:ext cx="7497041" cy="4777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03C5DF-BDDD-BD4A-9689-DA8FE114B2CE}"/>
              </a:ext>
            </a:extLst>
          </p:cNvPr>
          <p:cNvSpPr txBox="1"/>
          <p:nvPr/>
        </p:nvSpPr>
        <p:spPr>
          <a:xfrm>
            <a:off x="132607" y="1440070"/>
            <a:ext cx="2937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Solução</a:t>
            </a:r>
            <a:r>
              <a:rPr lang="en-US" sz="2800" dirty="0"/>
              <a:t> </a:t>
            </a:r>
            <a:r>
              <a:rPr lang="en-US" sz="2800" dirty="0" err="1"/>
              <a:t>tradicional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6838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19F6-9863-0045-8B31-56FE712DB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pic>
        <p:nvPicPr>
          <p:cNvPr id="6" name="Content Placeholder 5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74B44313-E9B6-C14F-8C99-9CBEF9CA0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0484" y="1649413"/>
            <a:ext cx="3890707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53C96-0A3E-904C-BAC0-627F4D516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23</a:t>
            </a:fld>
            <a:endParaRPr lang="pt-B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D2EE42-8CB5-FC40-A7A4-874341122B3F}"/>
              </a:ext>
            </a:extLst>
          </p:cNvPr>
          <p:cNvSpPr txBox="1"/>
          <p:nvPr/>
        </p:nvSpPr>
        <p:spPr>
          <a:xfrm>
            <a:off x="263236" y="3167390"/>
            <a:ext cx="2937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Triângulo</a:t>
            </a:r>
            <a:r>
              <a:rPr lang="en-US" sz="2800" dirty="0"/>
              <a:t> de Pascal</a:t>
            </a:r>
          </a:p>
        </p:txBody>
      </p:sp>
    </p:spTree>
    <p:extLst>
      <p:ext uri="{BB962C8B-B14F-4D97-AF65-F5344CB8AC3E}">
        <p14:creationId xmlns:p14="http://schemas.microsoft.com/office/powerpoint/2010/main" val="1871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E38B-29EA-324F-876E-B6C21C6EF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Triângulo</a:t>
            </a:r>
            <a:r>
              <a:rPr lang="en-US" dirty="0"/>
              <a:t> de Pascal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5FD3B9-87F1-4D47-AD5E-E5410F97C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598" y="2287515"/>
            <a:ext cx="8464775" cy="22829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07321-BA5D-EA45-B434-B910B2F62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5662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5E0D-0B07-674E-8C4F-DD43E3D27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1BE4C-00B7-934A-97D7-4441A5B2D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 err="1"/>
              <a:t>Algoritmo</a:t>
            </a:r>
            <a:r>
              <a:rPr lang="en-US" sz="2000" b="1" dirty="0"/>
              <a:t> </a:t>
            </a:r>
            <a:r>
              <a:rPr lang="en-US" sz="2000" b="1" dirty="0" err="1"/>
              <a:t>recursivo</a:t>
            </a:r>
            <a:endParaRPr lang="en-US" sz="2000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Escolha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n,k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= 0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ou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1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de-DE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Escolha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(n-1,k-1) +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Escolha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(n-1,k)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AECC69-0FF3-9944-8878-0033CA8F1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25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1ED81DC-773C-AD4F-872E-B016DD221C70}"/>
                  </a:ext>
                </a:extLst>
              </p:cNvPr>
              <p:cNvSpPr/>
              <p:nvPr/>
            </p:nvSpPr>
            <p:spPr>
              <a:xfrm>
                <a:off x="2728554" y="5892863"/>
                <a:ext cx="2190600" cy="650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!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! ∙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1ED81DC-773C-AD4F-872E-B016DD221C7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8554" y="5892863"/>
                <a:ext cx="2190600" cy="650114"/>
              </a:xfrm>
              <a:prstGeom prst="rect">
                <a:avLst/>
              </a:prstGeom>
              <a:blipFill>
                <a:blip r:embed="rId2"/>
                <a:stretch>
                  <a:fillRect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FAB88F5-82D8-604F-8EC9-D771CB905C78}"/>
                  </a:ext>
                </a:extLst>
              </p:cNvPr>
              <p:cNvSpPr txBox="1"/>
              <p:nvPr/>
            </p:nvSpPr>
            <p:spPr>
              <a:xfrm>
                <a:off x="969818" y="5347855"/>
                <a:ext cx="4133632" cy="419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Tempo de </a:t>
                </a:r>
                <a:r>
                  <a:rPr lang="en-US" dirty="0" err="1"/>
                  <a:t>execução</a:t>
                </a:r>
                <a:r>
                  <a:rPr lang="en-US" dirty="0"/>
                  <a:t> do </a:t>
                </a:r>
                <a:r>
                  <a:rPr lang="en-US" dirty="0" err="1"/>
                  <a:t>algoritmo</a:t>
                </a:r>
                <a:r>
                  <a:rPr lang="en-US" dirty="0"/>
                  <a:t>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d>
                      <m:dPr>
                        <m:ctrlP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FAB88F5-82D8-604F-8EC9-D771CB905C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18" y="5347855"/>
                <a:ext cx="4133632" cy="419730"/>
              </a:xfrm>
              <a:prstGeom prst="rect">
                <a:avLst/>
              </a:prstGeom>
              <a:blipFill>
                <a:blip r:embed="rId3"/>
                <a:stretch>
                  <a:fillRect l="-917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820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3684C-B45D-7D4B-8182-A8C03FD94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5123-F822-DC4C-8AA3-2D49FF6EC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Análise</a:t>
            </a:r>
            <a:endParaRPr lang="en-US" dirty="0"/>
          </a:p>
          <a:p>
            <a:r>
              <a:rPr lang="de-DE" dirty="0"/>
              <a:t>T(</a:t>
            </a:r>
            <a:r>
              <a:rPr lang="de-DE" dirty="0" err="1"/>
              <a:t>n</a:t>
            </a:r>
            <a:r>
              <a:rPr lang="de-DE" dirty="0"/>
              <a:t>) = 2.T(n-1) + c</a:t>
            </a:r>
          </a:p>
          <a:p>
            <a:r>
              <a:rPr lang="de-DE" dirty="0"/>
              <a:t>T(</a:t>
            </a:r>
            <a:r>
              <a:rPr lang="de-DE" dirty="0" err="1"/>
              <a:t>n</a:t>
            </a:r>
            <a:r>
              <a:rPr lang="de-DE" dirty="0"/>
              <a:t>) = O(2</a:t>
            </a:r>
            <a:r>
              <a:rPr lang="de-DE" baseline="30000" dirty="0"/>
              <a:t>n</a:t>
            </a:r>
            <a:r>
              <a:rPr lang="de-DE" dirty="0"/>
              <a:t>)</a:t>
            </a:r>
          </a:p>
          <a:p>
            <a:r>
              <a:rPr lang="de-DE" dirty="0" err="1"/>
              <a:t>Cálculos</a:t>
            </a:r>
            <a:r>
              <a:rPr lang="de-DE" dirty="0"/>
              <a:t> </a:t>
            </a:r>
            <a:r>
              <a:rPr lang="de-DE" dirty="0" err="1"/>
              <a:t>repetidos</a:t>
            </a:r>
            <a:endParaRPr lang="de-DE" dirty="0"/>
          </a:p>
          <a:p>
            <a:r>
              <a:rPr lang="de-DE" dirty="0"/>
              <a:t>Ex: C(5,3) </a:t>
            </a:r>
            <a:r>
              <a:rPr lang="de-DE" dirty="0" err="1"/>
              <a:t>por</a:t>
            </a:r>
            <a:r>
              <a:rPr lang="de-DE" dirty="0"/>
              <a:t> C(4,2) </a:t>
            </a:r>
            <a:r>
              <a:rPr lang="de-DE" dirty="0" err="1"/>
              <a:t>e</a:t>
            </a:r>
            <a:r>
              <a:rPr lang="de-DE" dirty="0"/>
              <a:t> C(4,3), </a:t>
            </a:r>
            <a:r>
              <a:rPr lang="de-DE" dirty="0" err="1"/>
              <a:t>e</a:t>
            </a:r>
            <a:r>
              <a:rPr lang="de-DE" dirty="0"/>
              <a:t> </a:t>
            </a:r>
            <a:r>
              <a:rPr lang="de-DE" dirty="0" err="1"/>
              <a:t>ambos</a:t>
            </a:r>
            <a:r>
              <a:rPr lang="de-DE" dirty="0"/>
              <a:t> </a:t>
            </a:r>
            <a:r>
              <a:rPr lang="de-DE" dirty="0" err="1"/>
              <a:t>usam</a:t>
            </a:r>
            <a:r>
              <a:rPr lang="de-DE" dirty="0"/>
              <a:t> C(3,2)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98E81-5D5E-8F41-A8EF-141D5758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860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673B-3286-FE4D-B023-BB13A718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3AD15-EA60-7342-84BB-73A89AB53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27</a:t>
            </a:fld>
            <a:endParaRPr lang="pt-BR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C43E0FB4-0FA0-1643-9E91-E0ED0DC7A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91" y="1491067"/>
            <a:ext cx="7137400" cy="490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515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65395-2EF3-E94D-AAB2-6338631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e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16FC8-E6FF-B242-9D9D-152712A37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err="1"/>
              <a:t>Algoritmo</a:t>
            </a:r>
            <a:r>
              <a:rPr lang="en-US" sz="2200" b="1" dirty="0"/>
              <a:t> </a:t>
            </a:r>
            <a:r>
              <a:rPr lang="en-US" sz="2200" b="1" dirty="0" err="1"/>
              <a:t>programação</a:t>
            </a:r>
            <a:r>
              <a:rPr lang="en-US" sz="2200" b="1" dirty="0"/>
              <a:t> </a:t>
            </a:r>
            <a:r>
              <a:rPr lang="en-US" sz="2200" b="1" dirty="0" err="1"/>
              <a:t>dinâmica</a:t>
            </a:r>
            <a:endParaRPr lang="en-US" sz="2200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Escolha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0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n-r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T[i, 0] ← 1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0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T[i, i] ← 1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←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j+1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n-r+j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T[i,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← T[i-1, j-1] + T[i-1,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T[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9D8627-58EC-0E44-9777-A6A4FC6F0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05920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5C32-6972-D34E-92D0-35CC87EC6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e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86DA-5089-2C49-A76A-64F1FC29A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O(</a:t>
            </a:r>
            <a:r>
              <a:rPr lang="pt-BR" dirty="0" err="1"/>
              <a:t>n.r</a:t>
            </a:r>
            <a:r>
              <a:rPr lang="pt-BR" dirty="0"/>
              <a:t>)</a:t>
            </a:r>
          </a:p>
          <a:p>
            <a:r>
              <a:rPr lang="pt-BR" dirty="0"/>
              <a:t>Duas partes:</a:t>
            </a:r>
          </a:p>
          <a:p>
            <a:pPr marL="571500" lvl="1" indent="-342900">
              <a:buFont typeface="+mj-lt"/>
              <a:buAutoNum type="arabicPeriod"/>
            </a:pPr>
            <a:r>
              <a:rPr lang="pt-BR" dirty="0"/>
              <a:t>Relacionada com o caso base: inicialização da tabela.</a:t>
            </a:r>
          </a:p>
          <a:p>
            <a:pPr marL="571500" lvl="1" indent="-342900">
              <a:buFont typeface="+mj-lt"/>
              <a:buAutoNum type="arabicPeriod"/>
            </a:pPr>
            <a:r>
              <a:rPr lang="pt-BR" dirty="0"/>
              <a:t>Define como o restante da tabela deve ser preenchida.</a:t>
            </a:r>
          </a:p>
          <a:p>
            <a:r>
              <a:rPr lang="pt-BR" dirty="0"/>
              <a:t>Tabela:</a:t>
            </a:r>
          </a:p>
          <a:p>
            <a:pPr lvl="1"/>
            <a:r>
              <a:rPr lang="pt-BR" dirty="0" err="1"/>
              <a:t>T</a:t>
            </a:r>
            <a:r>
              <a:rPr lang="pt-BR" dirty="0"/>
              <a:t>[</a:t>
            </a:r>
            <a:r>
              <a:rPr lang="pt-BR" dirty="0" err="1"/>
              <a:t>n</a:t>
            </a:r>
            <a:r>
              <a:rPr lang="pt-BR" dirty="0"/>
              <a:t>, </a:t>
            </a:r>
            <a:r>
              <a:rPr lang="pt-BR" dirty="0" err="1"/>
              <a:t>r</a:t>
            </a:r>
            <a:r>
              <a:rPr lang="pt-BR" dirty="0"/>
              <a:t>].</a:t>
            </a:r>
          </a:p>
          <a:p>
            <a:pPr lvl="1"/>
            <a:r>
              <a:rPr lang="pt-BR" dirty="0"/>
              <a:t>O valor armazenado na célula </a:t>
            </a:r>
            <a:r>
              <a:rPr lang="pt-BR" dirty="0" err="1"/>
              <a:t>T</a:t>
            </a:r>
            <a:r>
              <a:rPr lang="pt-BR" dirty="0"/>
              <a:t>[</a:t>
            </a:r>
            <a:r>
              <a:rPr lang="pt-BR" dirty="0" err="1"/>
              <a:t>i</a:t>
            </a:r>
            <a:r>
              <a:rPr lang="pt-BR" dirty="0"/>
              <a:t>, </a:t>
            </a:r>
            <a:r>
              <a:rPr lang="pt-BR" dirty="0" err="1"/>
              <a:t>j</a:t>
            </a:r>
            <a:r>
              <a:rPr lang="pt-BR" dirty="0"/>
              <a:t>] indica o número possível de combinações de escolher </a:t>
            </a:r>
            <a:r>
              <a:rPr lang="pt-BR" dirty="0" err="1"/>
              <a:t>j</a:t>
            </a:r>
            <a:r>
              <a:rPr lang="pt-BR" dirty="0"/>
              <a:t> itens dentre </a:t>
            </a:r>
            <a:r>
              <a:rPr lang="pt-BR" dirty="0" err="1"/>
              <a:t>i</a:t>
            </a:r>
            <a:r>
              <a:rPr lang="pt-BR" dirty="0"/>
              <a:t> itens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7B000-0BC3-2E4D-A0B5-F22570393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5649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090" y="1559052"/>
            <a:ext cx="770382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370880-0474-4546-AF83-3DBD2ACEB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37" y="2854036"/>
            <a:ext cx="7470580" cy="20544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7950E9-FD83-4148-B20A-3FBDF731D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/>
              <a:t>Fibonacci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284E-0CAB-A04C-A6F2-8ADDB8BE8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CD6FB5-A0E6-2449-9DFA-D7CA221A4712}"/>
              </a:ext>
            </a:extLst>
          </p:cNvPr>
          <p:cNvSpPr/>
          <p:nvPr/>
        </p:nvSpPr>
        <p:spPr>
          <a:xfrm>
            <a:off x="2119060" y="4700626"/>
            <a:ext cx="389301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A8E667-182D-1046-BFEC-CCCAD0EEDD80}"/>
              </a:ext>
            </a:extLst>
          </p:cNvPr>
          <p:cNvSpPr/>
          <p:nvPr/>
        </p:nvSpPr>
        <p:spPr>
          <a:xfrm>
            <a:off x="2978043" y="4714536"/>
            <a:ext cx="389301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438FC6-05B5-5E46-9587-4BF4C93C6E92}"/>
              </a:ext>
            </a:extLst>
          </p:cNvPr>
          <p:cNvSpPr/>
          <p:nvPr/>
        </p:nvSpPr>
        <p:spPr>
          <a:xfrm>
            <a:off x="3367344" y="4714535"/>
            <a:ext cx="389301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0080ED-362F-E543-B415-53B9637267A4}"/>
              </a:ext>
            </a:extLst>
          </p:cNvPr>
          <p:cNvSpPr/>
          <p:nvPr/>
        </p:nvSpPr>
        <p:spPr>
          <a:xfrm>
            <a:off x="4684902" y="4714534"/>
            <a:ext cx="854048" cy="1939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2B5E25-374C-3345-8FE5-E3197E95C21F}"/>
              </a:ext>
            </a:extLst>
          </p:cNvPr>
          <p:cNvSpPr/>
          <p:nvPr/>
        </p:nvSpPr>
        <p:spPr>
          <a:xfrm>
            <a:off x="5987919" y="4714534"/>
            <a:ext cx="389301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437F95-DD06-5A4F-B8F7-FA5E4686D69C}"/>
              </a:ext>
            </a:extLst>
          </p:cNvPr>
          <p:cNvSpPr/>
          <p:nvPr/>
        </p:nvSpPr>
        <p:spPr>
          <a:xfrm>
            <a:off x="7539922" y="4243426"/>
            <a:ext cx="389301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C4D9A5-7EE6-BC49-82C4-B8539C8F12FF}"/>
              </a:ext>
            </a:extLst>
          </p:cNvPr>
          <p:cNvSpPr/>
          <p:nvPr/>
        </p:nvSpPr>
        <p:spPr>
          <a:xfrm>
            <a:off x="1260764" y="4243426"/>
            <a:ext cx="512618" cy="20781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BF4443D-9D21-BA4C-8FDD-E432F8D210E8}"/>
              </a:ext>
            </a:extLst>
          </p:cNvPr>
          <p:cNvSpPr/>
          <p:nvPr/>
        </p:nvSpPr>
        <p:spPr>
          <a:xfrm>
            <a:off x="3458771" y="3792293"/>
            <a:ext cx="512618" cy="20781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A2AA92-D602-5044-84F5-56AFB8FAAE2E}"/>
              </a:ext>
            </a:extLst>
          </p:cNvPr>
          <p:cNvSpPr/>
          <p:nvPr/>
        </p:nvSpPr>
        <p:spPr>
          <a:xfrm>
            <a:off x="5241888" y="3792292"/>
            <a:ext cx="512618" cy="20781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95349D1-8416-8640-A7EC-9D84838A4D72}"/>
              </a:ext>
            </a:extLst>
          </p:cNvPr>
          <p:cNvSpPr/>
          <p:nvPr/>
        </p:nvSpPr>
        <p:spPr>
          <a:xfrm>
            <a:off x="1701063" y="3716950"/>
            <a:ext cx="512618" cy="32856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0D5399-C6E8-C847-9D3F-A5E3C4E2F1ED}"/>
              </a:ext>
            </a:extLst>
          </p:cNvPr>
          <p:cNvSpPr/>
          <p:nvPr/>
        </p:nvSpPr>
        <p:spPr>
          <a:xfrm>
            <a:off x="6120911" y="3264719"/>
            <a:ext cx="512618" cy="32856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72782D-3402-BC44-87E1-14B41680DB4A}"/>
              </a:ext>
            </a:extLst>
          </p:cNvPr>
          <p:cNvSpPr txBox="1"/>
          <p:nvPr/>
        </p:nvSpPr>
        <p:spPr>
          <a:xfrm>
            <a:off x="780131" y="5544646"/>
            <a:ext cx="497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Ineficiência devido ao cálculo repetido de soluções</a:t>
            </a:r>
          </a:p>
        </p:txBody>
      </p:sp>
    </p:spTree>
    <p:extLst>
      <p:ext uri="{BB962C8B-B14F-4D97-AF65-F5344CB8AC3E}">
        <p14:creationId xmlns:p14="http://schemas.microsoft.com/office/powerpoint/2010/main" val="365643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1" grpId="0" animBg="1"/>
      <p:bldP spid="12" grpId="0" animBg="1"/>
      <p:bldP spid="13" grpId="0" animBg="1"/>
      <p:bldP spid="7" grpId="0" animBg="1"/>
      <p:bldP spid="14" grpId="0" animBg="1"/>
      <p:bldP spid="15" grpId="0" animBg="1"/>
      <p:bldP spid="16" grpId="0" animBg="1"/>
      <p:bldP spid="18" grpId="0" animBg="1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D940-4755-4E4C-B7B9-07E86114A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e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E4E7-A99E-6D49-B8C8-5E1F6889A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69849"/>
          </a:xfrm>
        </p:spPr>
        <p:txBody>
          <a:bodyPr/>
          <a:lstStyle/>
          <a:p>
            <a:r>
              <a:rPr lang="en-US" dirty="0" err="1"/>
              <a:t>Preenchimento</a:t>
            </a:r>
            <a:r>
              <a:rPr lang="en-US" dirty="0"/>
              <a:t> da </a:t>
            </a:r>
            <a:r>
              <a:rPr lang="en-US" dirty="0" err="1"/>
              <a:t>tabela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06ABB-13AF-914F-8DDA-DE003B0A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30</a:t>
            </a:fld>
            <a:endParaRPr lang="pt-BR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83CE9CC-CE0B-E945-AC59-887E2D9C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720" y="2147456"/>
            <a:ext cx="4892048" cy="428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402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5FE97-B572-0847-9612-9240F4239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e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combinações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5D6A92-86D9-9540-9B57-2B5027034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387" y="1468244"/>
            <a:ext cx="7415232" cy="511543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511DF-B796-EE42-B42F-8DDCE001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3218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F8011-F10E-814B-BBAF-0E541B2F3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Caraterísticas</a:t>
            </a:r>
            <a:r>
              <a:rPr lang="en-US" dirty="0"/>
              <a:t> de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1FCB-63BB-EB4D-A57D-CB0803F2F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Overlap</a:t>
            </a:r>
            <a:r>
              <a:rPr lang="pt-BR" dirty="0"/>
              <a:t> entre subproblemas (logo, devem ser construídos </a:t>
            </a:r>
            <a:r>
              <a:rPr lang="pt-BR" dirty="0" err="1"/>
              <a:t>bottom-up</a:t>
            </a:r>
            <a:r>
              <a:rPr lang="pt-BR" dirty="0"/>
              <a:t>).</a:t>
            </a:r>
          </a:p>
          <a:p>
            <a:r>
              <a:rPr lang="pt-BR" dirty="0"/>
              <a:t>Aplicar em problemas que, em princípio, parece requerer muito tempo para ser resolvido (em geral é de ordem exponencial)</a:t>
            </a:r>
          </a:p>
          <a:p>
            <a:r>
              <a:rPr lang="pt-BR" dirty="0"/>
              <a:t>Principais características:</a:t>
            </a:r>
          </a:p>
          <a:p>
            <a:r>
              <a:rPr lang="pt-BR" b="1" dirty="0"/>
              <a:t>Princípio da </a:t>
            </a:r>
            <a:r>
              <a:rPr lang="pt-BR" b="1" dirty="0" err="1"/>
              <a:t>Otimalidade</a:t>
            </a:r>
            <a:r>
              <a:rPr lang="pt-BR" b="1" dirty="0"/>
              <a:t> </a:t>
            </a:r>
            <a:r>
              <a:rPr lang="pt-BR" dirty="0"/>
              <a:t>(subproblemas ótimos): o valor ótimo global pode ser definido em termos dos valores ótimos dos subproblemas.</a:t>
            </a:r>
          </a:p>
          <a:p>
            <a:r>
              <a:rPr lang="pt-BR" b="1" dirty="0" err="1"/>
              <a:t>Overlap</a:t>
            </a:r>
            <a:r>
              <a:rPr lang="pt-BR" b="1" dirty="0"/>
              <a:t> de Subproblemas: </a:t>
            </a:r>
            <a:r>
              <a:rPr lang="pt-BR" dirty="0"/>
              <a:t>os subproblemas não são independentes. Existe um </a:t>
            </a:r>
            <a:r>
              <a:rPr lang="pt-BR" dirty="0" err="1"/>
              <a:t>overlap</a:t>
            </a:r>
            <a:r>
              <a:rPr lang="pt-BR" dirty="0"/>
              <a:t> entre eles (logo, devem ser construídos </a:t>
            </a:r>
            <a:r>
              <a:rPr lang="pt-BR" dirty="0" err="1"/>
              <a:t>bottom-up</a:t>
            </a:r>
            <a:r>
              <a:rPr lang="pt-BR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E5C7C-A6EE-D74C-9C3E-D29AB8D4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883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5D21-A249-6B42-BD1E-C3A043A88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Aplicabilidade</a:t>
            </a:r>
            <a:r>
              <a:rPr lang="en-US" dirty="0"/>
              <a:t> de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57A48-E286-B148-BA81-DF91570BA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Quando a estratégia de </a:t>
            </a:r>
            <a:r>
              <a:rPr lang="pt-BR" b="1" dirty="0" err="1"/>
              <a:t>DeC</a:t>
            </a:r>
            <a:r>
              <a:rPr lang="pt-BR" b="1" dirty="0"/>
              <a:t> gera um número grande de problemas idênticos, recursão se torna muito caro.</a:t>
            </a:r>
          </a:p>
          <a:p>
            <a:pPr lvl="1"/>
            <a:r>
              <a:rPr lang="pt-BR" dirty="0"/>
              <a:t>Melhor armazenar as soluções parciais em uma tabela.</a:t>
            </a:r>
          </a:p>
          <a:p>
            <a:pPr lvl="1"/>
            <a:r>
              <a:rPr lang="pt-BR" dirty="0"/>
              <a:t>Como transformar </a:t>
            </a:r>
            <a:r>
              <a:rPr lang="pt-BR" dirty="0" err="1"/>
              <a:t>DeC</a:t>
            </a:r>
            <a:r>
              <a:rPr lang="pt-BR" dirty="0"/>
              <a:t> em PD:</a:t>
            </a:r>
          </a:p>
          <a:p>
            <a:pPr lvl="1"/>
            <a:r>
              <a:rPr lang="pt-BR" dirty="0"/>
              <a:t>A parte do algoritmo que corresponde a conquista (recursão) deve ser substituída por olhada na tabela.</a:t>
            </a:r>
          </a:p>
          <a:p>
            <a:pPr lvl="1"/>
            <a:r>
              <a:rPr lang="pt-BR" dirty="0"/>
              <a:t>Em vez de retornar um valor, armazená-lo na tabela.</a:t>
            </a:r>
          </a:p>
          <a:p>
            <a:pPr lvl="1"/>
            <a:r>
              <a:rPr lang="pt-BR" dirty="0"/>
              <a:t>Caso base para iniciar a tabela.</a:t>
            </a:r>
          </a:p>
          <a:p>
            <a:pPr lvl="1"/>
            <a:r>
              <a:rPr lang="pt-BR" dirty="0"/>
              <a:t>Determinar padrão de preenchimento do restante da tabela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9C94B-CB5E-D444-A37D-F082FCE9B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6006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BA2F-5B05-284C-BD75-5F83D5AD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652C-4BA4-124C-9EBD-B31636AE9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Alocar </a:t>
            </a:r>
            <a:r>
              <a:rPr lang="pt-BR" dirty="0" err="1"/>
              <a:t>n</a:t>
            </a:r>
            <a:r>
              <a:rPr lang="pt-BR" dirty="0"/>
              <a:t> itens</a:t>
            </a:r>
          </a:p>
          <a:p>
            <a:r>
              <a:rPr lang="pt-BR" dirty="0"/>
              <a:t>Com valores 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,v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,…,</a:t>
            </a:r>
            <a:r>
              <a:rPr lang="pt-BR" dirty="0" err="1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baseline="-25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pt-BR" baseline="-25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/>
              <a:t>Com pesos 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,w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,…,</a:t>
            </a:r>
            <a:r>
              <a:rPr lang="pt-BR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pt-BR" baseline="-25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pt-BR" baseline="-25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/>
              <a:t>Numa mochila de capacidade W</a:t>
            </a:r>
          </a:p>
          <a:p>
            <a:r>
              <a:rPr lang="pt-BR" dirty="0"/>
              <a:t>Devemos encontrar o subconjunto mais valioso dentre os </a:t>
            </a:r>
            <a:r>
              <a:rPr lang="pt-BR" dirty="0" err="1"/>
              <a:t>n</a:t>
            </a:r>
            <a:r>
              <a:rPr lang="pt-BR" dirty="0"/>
              <a:t> elementos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2FECB-69E0-B040-B81A-70E5877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499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BA2F-5B05-284C-BD75-5F83D5AD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652C-4BA4-124C-9EBD-B31636AE9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sz="2000" b="1" dirty="0"/>
              <a:t>Design da solução baseada em programação dinâmica</a:t>
            </a:r>
            <a:endParaRPr lang="pt-BR" b="1" dirty="0"/>
          </a:p>
          <a:p>
            <a:r>
              <a:rPr lang="pt-BR" i="1" dirty="0"/>
              <a:t>Precisamos derivar a </a:t>
            </a:r>
            <a:r>
              <a:rPr lang="pt-BR" b="1" i="1" u="sng" dirty="0"/>
              <a:t>relação de recorrência </a:t>
            </a:r>
            <a:r>
              <a:rPr lang="pt-BR" i="1" dirty="0"/>
              <a:t>que expressa a solução para uma instância do problema da mochila em termos de soluções menores (</a:t>
            </a:r>
            <a:r>
              <a:rPr lang="pt-BR" i="1" dirty="0" err="1"/>
              <a:t>sub_instâncias</a:t>
            </a:r>
            <a:r>
              <a:rPr lang="pt-BR" i="1" dirty="0"/>
              <a:t>)</a:t>
            </a:r>
          </a:p>
          <a:p>
            <a:r>
              <a:rPr lang="pt-BR" dirty="0"/>
              <a:t>Considere uma instância definida pelos </a:t>
            </a:r>
            <a:r>
              <a:rPr lang="pt-BR" dirty="0" err="1"/>
              <a:t>i</a:t>
            </a:r>
            <a:r>
              <a:rPr lang="pt-BR" dirty="0"/>
              <a:t> primeiros itens 1</a:t>
            </a:r>
            <a:r>
              <a:rPr lang="pt-BR" dirty="0">
                <a:solidFill>
                  <a:schemeClr val="tx1"/>
                </a:solidFill>
              </a:rPr>
              <a:t> ≤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>
                <a:solidFill>
                  <a:schemeClr val="tx1"/>
                </a:solidFill>
              </a:rPr>
              <a:t> ≤ </a:t>
            </a:r>
            <a:r>
              <a:rPr lang="pt-BR" dirty="0" err="1">
                <a:solidFill>
                  <a:schemeClr val="tx1"/>
                </a:solidFill>
              </a:rPr>
              <a:t>n</a:t>
            </a:r>
            <a:r>
              <a:rPr lang="pt-BR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pt-BR" dirty="0">
                <a:solidFill>
                  <a:schemeClr val="tx1"/>
                </a:solidFill>
              </a:rPr>
              <a:t>com pesos w1, …, </a:t>
            </a:r>
            <a:r>
              <a:rPr lang="pt-BR" dirty="0" err="1">
                <a:solidFill>
                  <a:schemeClr val="tx1"/>
                </a:solidFill>
              </a:rPr>
              <a:t>wi</a:t>
            </a:r>
            <a:r>
              <a:rPr lang="pt-BR" dirty="0">
                <a:solidFill>
                  <a:schemeClr val="tx1"/>
                </a:solidFill>
              </a:rPr>
              <a:t>, </a:t>
            </a:r>
          </a:p>
          <a:p>
            <a:pPr lvl="1"/>
            <a:r>
              <a:rPr lang="pt-BR" dirty="0">
                <a:solidFill>
                  <a:schemeClr val="tx1"/>
                </a:solidFill>
              </a:rPr>
              <a:t>valores v1, …, vi </a:t>
            </a:r>
          </a:p>
          <a:p>
            <a:pPr lvl="1"/>
            <a:r>
              <a:rPr lang="pt-BR" dirty="0">
                <a:solidFill>
                  <a:schemeClr val="tx1"/>
                </a:solidFill>
              </a:rPr>
              <a:t>e a mochila capacidade </a:t>
            </a:r>
            <a:r>
              <a:rPr lang="pt-BR" dirty="0" err="1">
                <a:solidFill>
                  <a:schemeClr val="tx1"/>
                </a:solidFill>
              </a:rPr>
              <a:t>j</a:t>
            </a:r>
            <a:r>
              <a:rPr lang="pt-BR" dirty="0">
                <a:solidFill>
                  <a:schemeClr val="tx1"/>
                </a:solidFill>
              </a:rPr>
              <a:t>, 1 ≤ </a:t>
            </a:r>
            <a:r>
              <a:rPr lang="pt-BR" dirty="0" err="1">
                <a:solidFill>
                  <a:schemeClr val="tx1"/>
                </a:solidFill>
              </a:rPr>
              <a:t>j</a:t>
            </a:r>
            <a:r>
              <a:rPr lang="pt-BR" dirty="0">
                <a:solidFill>
                  <a:schemeClr val="tx1"/>
                </a:solidFill>
              </a:rPr>
              <a:t> ≤ W</a:t>
            </a:r>
          </a:p>
          <a:p>
            <a:r>
              <a:rPr lang="pt-BR" dirty="0">
                <a:solidFill>
                  <a:schemeClr val="tx1"/>
                </a:solidFill>
              </a:rPr>
              <a:t>Tome a função </a:t>
            </a:r>
            <a:r>
              <a:rPr lang="pt-BR" i="1" dirty="0" err="1">
                <a:solidFill>
                  <a:schemeClr val="tx1"/>
                </a:solidFill>
              </a:rPr>
              <a:t>F</a:t>
            </a:r>
            <a:r>
              <a:rPr lang="pt-BR" i="1" dirty="0">
                <a:solidFill>
                  <a:schemeClr val="tx1"/>
                </a:solidFill>
              </a:rPr>
              <a:t>(</a:t>
            </a:r>
            <a:r>
              <a:rPr lang="pt-BR" i="1" dirty="0" err="1">
                <a:solidFill>
                  <a:schemeClr val="tx1"/>
                </a:solidFill>
              </a:rPr>
              <a:t>i,j</a:t>
            </a:r>
            <a:r>
              <a:rPr lang="pt-BR" i="1" dirty="0">
                <a:solidFill>
                  <a:schemeClr val="tx1"/>
                </a:solidFill>
              </a:rPr>
              <a:t>)</a:t>
            </a:r>
            <a:r>
              <a:rPr lang="pt-BR" dirty="0">
                <a:solidFill>
                  <a:schemeClr val="tx1"/>
                </a:solidFill>
              </a:rPr>
              <a:t> como sendo o valor ótimo da solução para a instância corrente.</a:t>
            </a:r>
          </a:p>
          <a:p>
            <a:r>
              <a:rPr lang="pt-BR" dirty="0">
                <a:solidFill>
                  <a:schemeClr val="tx1"/>
                </a:solidFill>
              </a:rPr>
              <a:t>O valor do subconjunto mais valioso dentre os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>
                <a:solidFill>
                  <a:schemeClr val="tx1"/>
                </a:solidFill>
              </a:rPr>
              <a:t> primeiros itens que cabem na mochila de capacidade j.</a:t>
            </a:r>
          </a:p>
          <a:p>
            <a:r>
              <a:rPr lang="pt-BR" dirty="0">
                <a:solidFill>
                  <a:schemeClr val="tx1"/>
                </a:solidFill>
              </a:rPr>
              <a:t>Nós podemos dividir todos os subconjuntos dos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>
                <a:solidFill>
                  <a:schemeClr val="tx1"/>
                </a:solidFill>
              </a:rPr>
              <a:t> primeiros itens em duas categorias:</a:t>
            </a:r>
          </a:p>
          <a:p>
            <a:pPr lvl="1"/>
            <a:r>
              <a:rPr lang="pt-BR" dirty="0">
                <a:solidFill>
                  <a:schemeClr val="tx1"/>
                </a:solidFill>
              </a:rPr>
              <a:t>As que incluem o elemento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endParaRPr lang="pt-BR" dirty="0">
              <a:solidFill>
                <a:schemeClr val="tx1"/>
              </a:solidFill>
            </a:endParaRPr>
          </a:p>
          <a:p>
            <a:pPr lvl="1"/>
            <a:r>
              <a:rPr lang="pt-BR" dirty="0">
                <a:solidFill>
                  <a:schemeClr val="tx1"/>
                </a:solidFill>
              </a:rPr>
              <a:t>As que não incluem o elemento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2FECB-69E0-B040-B81A-70E5877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280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BA2F-5B05-284C-BD75-5F83D5AD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652C-4BA4-124C-9EBD-B31636AE9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157521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/>
              <a:t>Dentre os subconjuntos que não incluem o </a:t>
            </a:r>
            <a:r>
              <a:rPr lang="pt-BR" i="1" dirty="0" err="1"/>
              <a:t>i-ésimo</a:t>
            </a:r>
            <a:r>
              <a:rPr lang="pt-BR" dirty="0"/>
              <a:t> item, o valor de um ótimo subconjunto é por definição: </a:t>
            </a:r>
            <a:r>
              <a:rPr lang="pt-BR" b="1" dirty="0" err="1">
                <a:latin typeface="Calisto MT" panose="02040603050505030304" pitchFamily="18" charset="77"/>
              </a:rPr>
              <a:t>F</a:t>
            </a:r>
            <a:r>
              <a:rPr lang="pt-BR" b="1" dirty="0">
                <a:latin typeface="Calisto MT" panose="02040603050505030304" pitchFamily="18" charset="77"/>
              </a:rPr>
              <a:t>(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 – 1, 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+mj-lt"/>
              </a:rPr>
              <a:t>Dentre os subconjuntos que incluem o </a:t>
            </a:r>
            <a:r>
              <a:rPr lang="pt-BR" i="1" dirty="0" err="1">
                <a:latin typeface="+mj-lt"/>
              </a:rPr>
              <a:t>i-ésimo</a:t>
            </a:r>
            <a:r>
              <a:rPr lang="pt-BR" dirty="0">
                <a:latin typeface="+mj-lt"/>
              </a:rPr>
              <a:t> item (temos, contudo, </a:t>
            </a:r>
            <a:r>
              <a:rPr lang="pt-BR" dirty="0" err="1">
                <a:latin typeface="+mj-lt"/>
              </a:rPr>
              <a:t>j</a:t>
            </a:r>
            <a:r>
              <a:rPr lang="pt-BR" dirty="0">
                <a:latin typeface="+mj-lt"/>
              </a:rPr>
              <a:t> – </a:t>
            </a:r>
            <a:r>
              <a:rPr lang="pt-BR" dirty="0" err="1">
                <a:latin typeface="+mj-lt"/>
              </a:rPr>
              <a:t>w</a:t>
            </a:r>
            <a:r>
              <a:rPr lang="pt-BR" baseline="-25000" dirty="0" err="1">
                <a:latin typeface="+mj-lt"/>
              </a:rPr>
              <a:t>i</a:t>
            </a:r>
            <a:r>
              <a:rPr lang="pt-BR" dirty="0">
                <a:latin typeface="+mj-lt"/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≥ 0</a:t>
            </a:r>
            <a:r>
              <a:rPr lang="pt-BR" dirty="0">
                <a:latin typeface="+mj-lt"/>
              </a:rPr>
              <a:t>), temos o seu valor definido por: </a:t>
            </a:r>
            <a:r>
              <a:rPr lang="pt-BR" b="1" dirty="0">
                <a:latin typeface="Calisto MT" panose="02040603050505030304" pitchFamily="18" charset="77"/>
              </a:rPr>
              <a:t>v</a:t>
            </a:r>
            <a:r>
              <a:rPr lang="pt-BR" b="1" baseline="-25000" dirty="0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 + </a:t>
            </a:r>
            <a:r>
              <a:rPr lang="pt-BR" b="1" dirty="0" err="1">
                <a:latin typeface="Calisto MT" panose="02040603050505030304" pitchFamily="18" charset="77"/>
              </a:rPr>
              <a:t>F</a:t>
            </a:r>
            <a:r>
              <a:rPr lang="pt-BR" b="1" dirty="0">
                <a:latin typeface="Calisto MT" panose="02040603050505030304" pitchFamily="18" charset="77"/>
              </a:rPr>
              <a:t>(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 – 1, 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 – </a:t>
            </a:r>
            <a:r>
              <a:rPr lang="pt-BR" b="1" dirty="0" err="1">
                <a:latin typeface="Calisto MT" panose="02040603050505030304" pitchFamily="18" charset="77"/>
              </a:rPr>
              <a:t>w</a:t>
            </a:r>
            <a:r>
              <a:rPr lang="pt-BR" b="1" baseline="-25000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)</a:t>
            </a:r>
            <a:r>
              <a:rPr lang="pt-BR" b="1" dirty="0">
                <a:latin typeface="+mj-lt"/>
              </a:rPr>
              <a:t> </a:t>
            </a:r>
            <a:r>
              <a:rPr lang="pt-BR" dirty="0">
                <a:latin typeface="+mj-lt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2FECB-69E0-B040-B81A-70E5877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36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E37ACAD-28BA-8840-B77E-9864597EE8EB}"/>
                  </a:ext>
                </a:extLst>
              </p:cNvPr>
              <p:cNvSpPr txBox="1"/>
              <p:nvPr/>
            </p:nvSpPr>
            <p:spPr>
              <a:xfrm>
                <a:off x="1062681" y="3429000"/>
                <a:ext cx="6685005" cy="617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&lt; 0 (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peso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do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item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estoura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mochila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 </m:t>
                              </m:r>
                            </m:e>
                            <m:e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 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], 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valor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]+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≥ 0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E37ACAD-28BA-8840-B77E-9864597EE8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681" y="3429000"/>
                <a:ext cx="6685005" cy="617861"/>
              </a:xfrm>
              <a:prstGeom prst="rect">
                <a:avLst/>
              </a:prstGeom>
              <a:blipFill>
                <a:blip r:embed="rId3"/>
                <a:stretch>
                  <a:fillRect l="-1326" t="-230612" b="-330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438D4E0A-3952-0944-A025-11DBBC05FA6A}"/>
              </a:ext>
            </a:extLst>
          </p:cNvPr>
          <p:cNvSpPr txBox="1"/>
          <p:nvPr/>
        </p:nvSpPr>
        <p:spPr>
          <a:xfrm>
            <a:off x="1236156" y="4536851"/>
            <a:ext cx="5571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Casos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:  F(0,j) = 0 </a:t>
            </a:r>
            <a:r>
              <a:rPr lang="de-DE" dirty="0" err="1"/>
              <a:t>para</a:t>
            </a:r>
            <a:r>
              <a:rPr lang="de-DE" dirty="0"/>
              <a:t> J &gt;= 0 </a:t>
            </a:r>
            <a:r>
              <a:rPr lang="de-DE" dirty="0" err="1"/>
              <a:t>e</a:t>
            </a:r>
            <a:r>
              <a:rPr lang="de-DE" dirty="0"/>
              <a:t> F(i, 0) = 0 Para i &gt;= 0</a:t>
            </a:r>
          </a:p>
        </p:txBody>
      </p:sp>
    </p:spTree>
    <p:extLst>
      <p:ext uri="{BB962C8B-B14F-4D97-AF65-F5344CB8AC3E}">
        <p14:creationId xmlns:p14="http://schemas.microsoft.com/office/powerpoint/2010/main" val="675098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749-E777-FA48-A869-7F90C7BA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8E8A5B-0D8B-1845-BA35-E7F7AD2B31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6780" y="3459820"/>
            <a:ext cx="5847176" cy="230900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A2932-E83B-8143-80F5-DE118E2B9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37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B54CB8-D69E-DF44-A55F-AC532B295EAD}"/>
                  </a:ext>
                </a:extLst>
              </p:cNvPr>
              <p:cNvSpPr txBox="1"/>
              <p:nvPr/>
            </p:nvSpPr>
            <p:spPr>
              <a:xfrm>
                <a:off x="1038930" y="1537038"/>
                <a:ext cx="6685005" cy="617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&lt; 0 (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peso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do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item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estoura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mochila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 </m:t>
                              </m:r>
                            </m:e>
                            <m:e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 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], 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valor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]+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[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de-DE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 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</m:t>
                              </m:r>
                              <m:r>
                                <m:rPr>
                                  <m:nor/>
                                </m:rPr>
                                <a:rPr lang="de-DE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≥ 0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B54CB8-D69E-DF44-A55F-AC532B295E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8930" y="1537038"/>
                <a:ext cx="6685005" cy="617861"/>
              </a:xfrm>
              <a:prstGeom prst="rect">
                <a:avLst/>
              </a:prstGeom>
              <a:blipFill>
                <a:blip r:embed="rId4"/>
                <a:stretch>
                  <a:fillRect l="-1326" t="-224000" b="-3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4B54D79-B7C0-644A-B146-E5211F0C268F}"/>
              </a:ext>
            </a:extLst>
          </p:cNvPr>
          <p:cNvSpPr txBox="1"/>
          <p:nvPr/>
        </p:nvSpPr>
        <p:spPr>
          <a:xfrm>
            <a:off x="1176780" y="2318349"/>
            <a:ext cx="27783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Casos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:  </a:t>
            </a:r>
            <a:br>
              <a:rPr lang="de-DE" dirty="0"/>
            </a:br>
            <a:r>
              <a:rPr lang="de-DE" dirty="0"/>
              <a:t>	F(0,j) = 0 </a:t>
            </a:r>
            <a:r>
              <a:rPr lang="de-DE" dirty="0" err="1"/>
              <a:t>para</a:t>
            </a:r>
            <a:r>
              <a:rPr lang="de-DE" dirty="0"/>
              <a:t> J &gt;= 0 </a:t>
            </a:r>
            <a:r>
              <a:rPr lang="de-DE" dirty="0" err="1"/>
              <a:t>e</a:t>
            </a:r>
            <a:br>
              <a:rPr lang="de-DE" dirty="0"/>
            </a:br>
            <a:r>
              <a:rPr lang="de-DE" dirty="0"/>
              <a:t>	F(i, 0) = 0 Para i &gt;=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FF23C0-A737-084F-9819-4256C8991496}"/>
              </a:ext>
            </a:extLst>
          </p:cNvPr>
          <p:cNvSpPr txBox="1"/>
          <p:nvPr/>
        </p:nvSpPr>
        <p:spPr>
          <a:xfrm>
            <a:off x="105333" y="5848588"/>
            <a:ext cx="7699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Nós</a:t>
            </a:r>
            <a:r>
              <a:rPr lang="en-US" dirty="0"/>
              <a:t> </a:t>
            </a:r>
            <a:r>
              <a:rPr lang="en-US" dirty="0" err="1"/>
              <a:t>computamos</a:t>
            </a:r>
            <a:r>
              <a:rPr lang="en-US" dirty="0"/>
              <a:t> o </a:t>
            </a:r>
            <a:r>
              <a:rPr lang="en-US" dirty="0" err="1"/>
              <a:t>máximo</a:t>
            </a:r>
            <a:r>
              <a:rPr lang="en-US" dirty="0"/>
              <a:t> de entradas para </a:t>
            </a:r>
            <a:r>
              <a:rPr lang="en-US" dirty="0" err="1"/>
              <a:t>linha</a:t>
            </a:r>
            <a:r>
              <a:rPr lang="en-US" dirty="0"/>
              <a:t> anterior e </a:t>
            </a:r>
            <a:r>
              <a:rPr lang="en-US" dirty="0" err="1"/>
              <a:t>até</a:t>
            </a:r>
            <a:r>
              <a:rPr lang="en-US" dirty="0"/>
              <a:t> </a:t>
            </a:r>
            <a:r>
              <a:rPr lang="en-US" dirty="0" err="1"/>
              <a:t>mesma</a:t>
            </a:r>
            <a:r>
              <a:rPr lang="en-US" dirty="0"/>
              <a:t> </a:t>
            </a:r>
            <a:r>
              <a:rPr lang="en-US" dirty="0" err="1"/>
              <a:t>coluna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poderá</a:t>
            </a:r>
            <a:r>
              <a:rPr lang="en-US" dirty="0"/>
              <a:t> ser </a:t>
            </a:r>
            <a:r>
              <a:rPr lang="en-US" dirty="0" err="1"/>
              <a:t>preenchida</a:t>
            </a:r>
            <a:r>
              <a:rPr lang="en-US" dirty="0"/>
              <a:t> tanto </a:t>
            </a:r>
            <a:r>
              <a:rPr lang="en-US" dirty="0" err="1"/>
              <a:t>coluna</a:t>
            </a:r>
            <a:r>
              <a:rPr lang="en-US" dirty="0"/>
              <a:t> por </a:t>
            </a:r>
            <a:r>
              <a:rPr lang="en-US" dirty="0" err="1"/>
              <a:t>coluna</a:t>
            </a:r>
            <a:r>
              <a:rPr lang="en-US" dirty="0"/>
              <a:t>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linha</a:t>
            </a:r>
            <a:r>
              <a:rPr lang="en-US" dirty="0"/>
              <a:t> por </a:t>
            </a:r>
            <a:r>
              <a:rPr lang="en-US" dirty="0" err="1"/>
              <a:t>linha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6378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68DA7-F48A-AC4D-BA57-FFE6F958F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673B6A-ABBC-7845-97A3-EB810C1C5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7261" y="1887438"/>
            <a:ext cx="5298631" cy="17623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6789E-8F05-244C-88FB-054BE68AF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38</a:t>
            </a:fld>
            <a:endParaRPr lang="pt-B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310650-164A-8240-ACE1-877657236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317" y="4013200"/>
            <a:ext cx="69850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08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BA2F-5B05-284C-BD75-5F83D5AD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652C-4BA4-124C-9EBD-B31636AE9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Alocar </a:t>
            </a:r>
            <a:r>
              <a:rPr lang="pt-BR" dirty="0" err="1"/>
              <a:t>n</a:t>
            </a:r>
            <a:r>
              <a:rPr lang="pt-BR" dirty="0"/>
              <a:t> itens</a:t>
            </a:r>
          </a:p>
          <a:p>
            <a:r>
              <a:rPr lang="pt-BR" dirty="0"/>
              <a:t>Com valores 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,v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,…,</a:t>
            </a:r>
            <a:r>
              <a:rPr lang="pt-BR" dirty="0" err="1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baseline="-25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pt-BR" baseline="-25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/>
              <a:t>Com pesos 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,w</a:t>
            </a:r>
            <a:r>
              <a:rPr lang="pt-BR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,…,</a:t>
            </a:r>
            <a:r>
              <a:rPr lang="pt-BR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pt-BR" baseline="-25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pt-BR" baseline="-25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/>
              <a:t>Numa mochila de capacidade W</a:t>
            </a:r>
          </a:p>
          <a:p>
            <a:r>
              <a:rPr lang="pt-BR" dirty="0"/>
              <a:t>Devemos encontrar o subconjunto mais valioso dentre os </a:t>
            </a:r>
            <a:r>
              <a:rPr lang="pt-BR" dirty="0" err="1"/>
              <a:t>n</a:t>
            </a:r>
            <a:r>
              <a:rPr lang="pt-BR" dirty="0"/>
              <a:t> elementos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2FECB-69E0-B040-B81A-70E5877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66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05B-417A-CB42-838D-0E6FB85DF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4B634-DBC6-2147-81A2-1527A8C66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Uma </a:t>
            </a:r>
            <a:r>
              <a:rPr lang="en-US" dirty="0" err="1"/>
              <a:t>solução</a:t>
            </a:r>
            <a:r>
              <a:rPr lang="en-US" dirty="0"/>
              <a:t> </a:t>
            </a:r>
            <a:r>
              <a:rPr lang="en-US" dirty="0" err="1"/>
              <a:t>alternativa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apresentado</a:t>
            </a:r>
            <a:r>
              <a:rPr lang="en-US" dirty="0"/>
              <a:t> pela </a:t>
            </a:r>
            <a:r>
              <a:rPr lang="en-US" dirty="0" err="1"/>
              <a:t>recursão</a:t>
            </a:r>
            <a:endParaRPr lang="en-US" dirty="0"/>
          </a:p>
          <a:p>
            <a:r>
              <a:rPr lang="de-DE" dirty="0" err="1"/>
              <a:t>Utilizar</a:t>
            </a:r>
            <a:r>
              <a:rPr lang="de-DE" dirty="0"/>
              <a:t> um </a:t>
            </a:r>
            <a:r>
              <a:rPr lang="de-DE" dirty="0" err="1"/>
              <a:t>array</a:t>
            </a:r>
            <a:r>
              <a:rPr lang="de-DE" dirty="0"/>
              <a:t> f[0, ..., </a:t>
            </a:r>
            <a:r>
              <a:rPr lang="de-DE" dirty="0" err="1"/>
              <a:t>n</a:t>
            </a:r>
            <a:r>
              <a:rPr lang="de-DE" dirty="0"/>
              <a:t>] </a:t>
            </a:r>
            <a:r>
              <a:rPr lang="de-DE" dirty="0" err="1"/>
              <a:t>para</a:t>
            </a:r>
            <a:r>
              <a:rPr lang="de-DE" dirty="0"/>
              <a:t> </a:t>
            </a:r>
            <a:r>
              <a:rPr lang="de-DE" dirty="0" err="1"/>
              <a:t>guardar</a:t>
            </a:r>
            <a:r>
              <a:rPr lang="de-DE" dirty="0"/>
              <a:t> </a:t>
            </a:r>
            <a:r>
              <a:rPr lang="de-DE" dirty="0" err="1"/>
              <a:t>os</a:t>
            </a:r>
            <a:r>
              <a:rPr lang="de-DE" dirty="0"/>
              <a:t> </a:t>
            </a:r>
            <a:r>
              <a:rPr lang="de-DE" dirty="0" err="1"/>
              <a:t>valores</a:t>
            </a:r>
            <a:r>
              <a:rPr lang="de-DE" dirty="0"/>
              <a:t> </a:t>
            </a:r>
            <a:r>
              <a:rPr lang="de-DE" dirty="0" err="1"/>
              <a:t>calculados</a:t>
            </a:r>
            <a:r>
              <a:rPr lang="de-DE" dirty="0"/>
              <a:t>.</a:t>
            </a:r>
          </a:p>
          <a:p>
            <a:r>
              <a:rPr lang="de-DE" dirty="0" err="1"/>
              <a:t>Inicialmente</a:t>
            </a:r>
            <a:r>
              <a:rPr lang="de-DE" dirty="0"/>
              <a:t>, f </a:t>
            </a:r>
            <a:r>
              <a:rPr lang="de-DE" dirty="0" err="1"/>
              <a:t>contém</a:t>
            </a:r>
            <a:r>
              <a:rPr lang="de-DE" dirty="0"/>
              <a:t> </a:t>
            </a:r>
            <a:r>
              <a:rPr lang="de-DE" dirty="0" err="1"/>
              <a:t>apenas</a:t>
            </a:r>
            <a:r>
              <a:rPr lang="de-DE" dirty="0"/>
              <a:t> </a:t>
            </a:r>
            <a:r>
              <a:rPr lang="de-DE" dirty="0" err="1"/>
              <a:t>símbolos</a:t>
            </a:r>
            <a:r>
              <a:rPr lang="de-DE" dirty="0"/>
              <a:t> </a:t>
            </a:r>
            <a:r>
              <a:rPr lang="de-DE" dirty="0" err="1"/>
              <a:t>especiais</a:t>
            </a:r>
            <a:r>
              <a:rPr lang="de-DE" dirty="0"/>
              <a:t> ∞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Fib1(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f[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≠ ∞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f[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≤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f[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←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f[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← Fib1(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– 1) + Fib1(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- 2)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8806FF-81D6-6242-9D29-FBB7F3570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5857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0FE74-D409-8449-A730-37F6A591C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2567-D7F8-654B-9F7F-36C4305F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812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ochilaPD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itens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[1..n],W)</a:t>
            </a:r>
          </a:p>
          <a:p>
            <a:pPr marL="228600" lvl="1" indent="0">
              <a:buNone/>
            </a:pP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criar</a:t>
            </a:r>
            <a:r>
              <a:rPr lang="de-DE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matriz</a:t>
            </a:r>
            <a:r>
              <a:rPr lang="de-DE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V[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n,W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228600" lvl="1" indent="0">
              <a:buNone/>
            </a:pP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inicializar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V[0,j]&lt;-0 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V[i,0]&lt;-0</a:t>
            </a:r>
          </a:p>
          <a:p>
            <a:pPr marL="228600" lvl="1" indent="0">
              <a:buNone/>
            </a:pP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i&lt;- 1 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228600" lvl="1" indent="0">
              <a:buNone/>
            </a:pP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&lt;- 1 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W </a:t>
            </a:r>
            <a:r>
              <a:rPr lang="de-DE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228600" lvl="1" indent="0">
              <a:buNone/>
            </a:pP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peso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(i) &gt; 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228600" lvl="1" indent="0">
              <a:buNone/>
            </a:pP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		   V[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i,j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]&lt;- V(i-1,j)</a:t>
            </a:r>
          </a:p>
          <a:p>
            <a:pPr marL="228600" lvl="1" indent="0">
              <a:buNone/>
            </a:pP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de-DE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		   V(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i,j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)&lt;-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{V(i-1,j-peso(i)]+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valor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(i),V[i-1,j]}</a:t>
            </a:r>
          </a:p>
          <a:p>
            <a:pPr marL="228600" lvl="1" indent="0">
              <a:buNone/>
            </a:pPr>
            <a:r>
              <a:rPr lang="de-DE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 V(</a:t>
            </a:r>
            <a:r>
              <a:rPr lang="de-D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n,W</a:t>
            </a:r>
            <a:r>
              <a:rPr lang="de-DE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72F9D-60CB-944C-BDBC-275F6AED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76659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BA2F-5B05-284C-BD75-5F83D5AD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mochila binária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652C-4BA4-124C-9EBD-B31636AE9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Análise do algoritmo:</a:t>
            </a:r>
          </a:p>
          <a:p>
            <a:r>
              <a:rPr lang="de-DE" dirty="0" err="1"/>
              <a:t>Eficiência</a:t>
            </a:r>
            <a:r>
              <a:rPr lang="de-DE" dirty="0"/>
              <a:t> de tempo </a:t>
            </a:r>
            <a:r>
              <a:rPr lang="de-DE" dirty="0" err="1"/>
              <a:t>e</a:t>
            </a:r>
            <a:r>
              <a:rPr lang="de-DE" dirty="0"/>
              <a:t> de </a:t>
            </a:r>
            <a:r>
              <a:rPr lang="de-DE" dirty="0" err="1"/>
              <a:t>espaço</a:t>
            </a:r>
            <a:r>
              <a:rPr lang="de-DE" dirty="0"/>
              <a:t> </a:t>
            </a:r>
            <a:r>
              <a:rPr lang="de-DE" dirty="0" err="1"/>
              <a:t>necessário</a:t>
            </a:r>
            <a:r>
              <a:rPr lang="de-DE" dirty="0"/>
              <a:t> </a:t>
            </a:r>
            <a:r>
              <a:rPr lang="de-DE" dirty="0" err="1"/>
              <a:t>é</a:t>
            </a:r>
            <a:r>
              <a:rPr lang="de-DE" dirty="0"/>
              <a:t> </a:t>
            </a:r>
            <a:r>
              <a:rPr lang="de-DE" dirty="0" err="1"/>
              <a:t>dado</a:t>
            </a:r>
            <a:r>
              <a:rPr lang="de-DE" dirty="0"/>
              <a:t> </a:t>
            </a:r>
            <a:r>
              <a:rPr lang="de-DE" dirty="0" err="1"/>
              <a:t>por</a:t>
            </a:r>
            <a:r>
              <a:rPr lang="de-DE" dirty="0"/>
              <a:t> O(</a:t>
            </a:r>
            <a:r>
              <a:rPr lang="de-DE" dirty="0" err="1"/>
              <a:t>nW</a:t>
            </a:r>
            <a:r>
              <a:rPr lang="de-DE" dirty="0"/>
              <a:t>)</a:t>
            </a:r>
          </a:p>
          <a:p>
            <a:r>
              <a:rPr lang="de-DE" dirty="0" err="1"/>
              <a:t>Uma</a:t>
            </a:r>
            <a:r>
              <a:rPr lang="de-DE" dirty="0"/>
              <a:t> </a:t>
            </a:r>
            <a:r>
              <a:rPr lang="de-DE" dirty="0" err="1"/>
              <a:t>vez</a:t>
            </a:r>
            <a:r>
              <a:rPr lang="de-DE" dirty="0"/>
              <a:t> </a:t>
            </a:r>
            <a:r>
              <a:rPr lang="de-DE" dirty="0" err="1"/>
              <a:t>estabelecido</a:t>
            </a:r>
            <a:r>
              <a:rPr lang="de-DE" dirty="0"/>
              <a:t> a </a:t>
            </a:r>
            <a:r>
              <a:rPr lang="de-DE" dirty="0" err="1"/>
              <a:t>composição</a:t>
            </a:r>
            <a:r>
              <a:rPr lang="de-DE" dirty="0"/>
              <a:t> da </a:t>
            </a:r>
            <a:r>
              <a:rPr lang="de-DE" dirty="0" err="1"/>
              <a:t>solução</a:t>
            </a:r>
            <a:r>
              <a:rPr lang="de-DE" dirty="0"/>
              <a:t> </a:t>
            </a:r>
            <a:r>
              <a:rPr lang="de-DE" dirty="0" err="1"/>
              <a:t>ótima</a:t>
            </a:r>
            <a:r>
              <a:rPr lang="de-DE" dirty="0"/>
              <a:t> o </a:t>
            </a:r>
            <a:r>
              <a:rPr lang="de-DE" dirty="0" err="1"/>
              <a:t>algoritmo</a:t>
            </a:r>
            <a:r>
              <a:rPr lang="de-DE" dirty="0"/>
              <a:t> </a:t>
            </a:r>
            <a:r>
              <a:rPr lang="de-DE" dirty="0" err="1"/>
              <a:t>é</a:t>
            </a:r>
            <a:r>
              <a:rPr lang="de-DE" dirty="0"/>
              <a:t> O(</a:t>
            </a:r>
            <a:r>
              <a:rPr lang="de-DE" dirty="0" err="1"/>
              <a:t>n</a:t>
            </a:r>
            <a:r>
              <a:rPr lang="de-DE" dirty="0"/>
              <a:t>) </a:t>
            </a:r>
            <a:r>
              <a:rPr lang="de-DE" dirty="0" err="1"/>
              <a:t>para</a:t>
            </a:r>
            <a:r>
              <a:rPr lang="de-DE" dirty="0"/>
              <a:t> </a:t>
            </a:r>
            <a:r>
              <a:rPr lang="de-DE" dirty="0" err="1"/>
              <a:t>encontrar</a:t>
            </a:r>
            <a:r>
              <a:rPr lang="de-DE" dirty="0"/>
              <a:t> o </a:t>
            </a:r>
            <a:r>
              <a:rPr lang="de-DE" dirty="0" err="1"/>
              <a:t>valor</a:t>
            </a:r>
            <a:r>
              <a:rPr lang="de-DE" dirty="0"/>
              <a:t>.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2FECB-69E0-B040-B81A-70E5877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9679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8F222-8BFD-0F4B-AF55-D7EC1B1FB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Common Sequence (LCS)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E7A3A-A4EF-9444-A92B-D19D0826D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Considere duas </a:t>
            </a:r>
            <a:r>
              <a:rPr lang="pt-BR" dirty="0" err="1"/>
              <a:t>strings</a:t>
            </a:r>
            <a:r>
              <a:rPr lang="pt-BR" dirty="0"/>
              <a:t> </a:t>
            </a:r>
            <a:r>
              <a:rPr lang="pt-BR" dirty="0" err="1"/>
              <a:t>S</a:t>
            </a:r>
            <a:r>
              <a:rPr lang="pt-BR" dirty="0"/>
              <a:t> (de tamanho </a:t>
            </a:r>
            <a:r>
              <a:rPr lang="pt-BR" dirty="0" err="1"/>
              <a:t>n</a:t>
            </a:r>
            <a:r>
              <a:rPr lang="pt-BR" dirty="0"/>
              <a:t>) e </a:t>
            </a:r>
            <a:r>
              <a:rPr lang="pt-BR" dirty="0" err="1"/>
              <a:t>T</a:t>
            </a:r>
            <a:r>
              <a:rPr lang="pt-BR" dirty="0"/>
              <a:t> (de tamanho m), sobre o mesmo alfabeto</a:t>
            </a:r>
          </a:p>
          <a:p>
            <a:r>
              <a:rPr lang="pt-BR" dirty="0"/>
              <a:t>Deve-se encontrar a maior subsequência comum</a:t>
            </a:r>
          </a:p>
          <a:p>
            <a:r>
              <a:rPr lang="pt-BR" dirty="0"/>
              <a:t>A maior subsequência comum de caracteres que aparecem da esquerda para a direita, mas que os elementos não são necessariamente contínuos em ambas </a:t>
            </a:r>
            <a:r>
              <a:rPr lang="pt-BR" dirty="0" err="1"/>
              <a:t>strings</a:t>
            </a:r>
            <a:r>
              <a:rPr lang="pt-BR" dirty="0"/>
              <a:t>.</a:t>
            </a:r>
          </a:p>
          <a:p>
            <a:r>
              <a:rPr lang="pt-BR" dirty="0"/>
              <a:t>Exemplo:</a:t>
            </a:r>
          </a:p>
          <a:p>
            <a:r>
              <a:rPr lang="de-DE" dirty="0"/>
              <a:t>S = </a:t>
            </a:r>
            <a:r>
              <a:rPr lang="de-DE" dirty="0">
                <a:solidFill>
                  <a:srgbClr val="FF0000"/>
                </a:solidFill>
              </a:rPr>
              <a:t>ABA</a:t>
            </a:r>
            <a:r>
              <a:rPr lang="de-DE" dirty="0"/>
              <a:t>Z</a:t>
            </a:r>
            <a:r>
              <a:rPr lang="de-DE" dirty="0">
                <a:solidFill>
                  <a:srgbClr val="FF0000"/>
                </a:solidFill>
              </a:rPr>
              <a:t>D</a:t>
            </a:r>
            <a:r>
              <a:rPr lang="de-DE" dirty="0"/>
              <a:t>C     T = B</a:t>
            </a:r>
            <a:r>
              <a:rPr lang="de-DE" dirty="0">
                <a:solidFill>
                  <a:srgbClr val="FF0000"/>
                </a:solidFill>
              </a:rPr>
              <a:t>A</a:t>
            </a:r>
            <a:r>
              <a:rPr lang="de-DE" dirty="0"/>
              <a:t>C</a:t>
            </a:r>
            <a:r>
              <a:rPr lang="de-DE" dirty="0">
                <a:solidFill>
                  <a:srgbClr val="FF0000"/>
                </a:solidFill>
              </a:rPr>
              <a:t>BAD</a:t>
            </a:r>
            <a:r>
              <a:rPr lang="de-DE" dirty="0"/>
              <a:t>      LCS(S,T) =  ABAD</a:t>
            </a:r>
          </a:p>
          <a:p>
            <a:r>
              <a:rPr lang="de-DE" dirty="0"/>
              <a:t>A = “</a:t>
            </a:r>
            <a:r>
              <a:rPr lang="de-DE" dirty="0">
                <a:solidFill>
                  <a:srgbClr val="FF0000"/>
                </a:solidFill>
              </a:rPr>
              <a:t>A</a:t>
            </a:r>
            <a:r>
              <a:rPr lang="de-DE" dirty="0"/>
              <a:t>BCD</a:t>
            </a:r>
            <a:r>
              <a:rPr lang="de-DE" dirty="0">
                <a:solidFill>
                  <a:srgbClr val="FF0000"/>
                </a:solidFill>
              </a:rPr>
              <a:t>E</a:t>
            </a:r>
            <a:r>
              <a:rPr lang="de-DE" dirty="0"/>
              <a:t>”   B = “</a:t>
            </a:r>
            <a:r>
              <a:rPr lang="de-DE" dirty="0">
                <a:solidFill>
                  <a:srgbClr val="FF0000"/>
                </a:solidFill>
              </a:rPr>
              <a:t>AE</a:t>
            </a:r>
            <a:r>
              <a:rPr lang="de-DE" dirty="0"/>
              <a:t>IOU”    LCS(A,B) = "AE"</a:t>
            </a:r>
          </a:p>
          <a:p>
            <a:endParaRPr lang="de-DE" dirty="0"/>
          </a:p>
          <a:p>
            <a:r>
              <a:rPr lang="pt-BR" dirty="0"/>
              <a:t>Este tipo de problema é bem comum em genética:</a:t>
            </a:r>
          </a:p>
          <a:p>
            <a:pPr lvl="1"/>
            <a:r>
              <a:rPr lang="pt-BR" dirty="0"/>
              <a:t>Dado dois fragmentos de DNA, o LCS dá informação a respeito dos trechos iguais e a melhor forma de alinhar os fragmentos.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7A6DD-E759-FA4D-8216-791CA36C3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207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50DA-EDB3-8F44-8F2B-7FA7F7D1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</a:t>
            </a:r>
            <a:r>
              <a:rPr lang="en-US" dirty="0" err="1"/>
              <a:t>Força</a:t>
            </a:r>
            <a:r>
              <a:rPr lang="en-US" dirty="0"/>
              <a:t> </a:t>
            </a:r>
            <a:r>
              <a:rPr lang="en-US" dirty="0" err="1"/>
              <a:t>bruta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8C367-E776-1D4B-8E31-07F155333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 = “</a:t>
            </a:r>
            <a:r>
              <a:rPr lang="de-DE" dirty="0" err="1"/>
              <a:t>abacaxi</a:t>
            </a:r>
            <a:r>
              <a:rPr lang="de-DE" dirty="0"/>
              <a:t>”</a:t>
            </a:r>
          </a:p>
          <a:p>
            <a:r>
              <a:rPr lang="de-DE" dirty="0"/>
              <a:t>B = “</a:t>
            </a:r>
            <a:r>
              <a:rPr lang="de-DE" dirty="0" err="1"/>
              <a:t>bandeira</a:t>
            </a:r>
            <a:r>
              <a:rPr lang="de-DE" dirty="0"/>
              <a:t>”</a:t>
            </a:r>
          </a:p>
          <a:p>
            <a:r>
              <a:rPr lang="de-DE" dirty="0"/>
              <a:t>S = ?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Comparar cada subsequência de </a:t>
            </a:r>
            <a:r>
              <a:rPr lang="pt-BR" dirty="0" err="1"/>
              <a:t>X</a:t>
            </a:r>
            <a:r>
              <a:rPr lang="pt-BR" dirty="0"/>
              <a:t> com os caracteres de </a:t>
            </a:r>
            <a:r>
              <a:rPr lang="pt-BR" dirty="0" err="1"/>
              <a:t>Y</a:t>
            </a:r>
            <a:r>
              <a:rPr lang="pt-BR" dirty="0"/>
              <a:t> em sequência</a:t>
            </a:r>
          </a:p>
          <a:p>
            <a:r>
              <a:rPr lang="pt-BR" dirty="0"/>
              <a:t>Se |</a:t>
            </a:r>
            <a:r>
              <a:rPr lang="pt-BR" dirty="0" err="1"/>
              <a:t>X</a:t>
            </a:r>
            <a:r>
              <a:rPr lang="pt-BR" dirty="0"/>
              <a:t>| = m, |</a:t>
            </a:r>
            <a:r>
              <a:rPr lang="pt-BR" dirty="0" err="1"/>
              <a:t>Y</a:t>
            </a:r>
            <a:r>
              <a:rPr lang="pt-BR" dirty="0"/>
              <a:t>| = </a:t>
            </a:r>
            <a:r>
              <a:rPr lang="pt-BR" dirty="0" err="1"/>
              <a:t>n</a:t>
            </a:r>
            <a:endParaRPr lang="pt-BR" dirty="0"/>
          </a:p>
          <a:p>
            <a:r>
              <a:rPr lang="pt-BR" dirty="0"/>
              <a:t>2</a:t>
            </a:r>
            <a:r>
              <a:rPr lang="pt-BR" baseline="30000" dirty="0"/>
              <a:t>m</a:t>
            </a:r>
            <a:r>
              <a:rPr lang="pt-BR" dirty="0"/>
              <a:t> subsequências de </a:t>
            </a:r>
            <a:r>
              <a:rPr lang="pt-BR" dirty="0" err="1"/>
              <a:t>X</a:t>
            </a:r>
            <a:r>
              <a:rPr lang="pt-BR" dirty="0"/>
              <a:t> O(</a:t>
            </a:r>
            <a:r>
              <a:rPr lang="pt-BR" dirty="0" err="1"/>
              <a:t>n</a:t>
            </a:r>
            <a:r>
              <a:rPr lang="pt-BR" dirty="0"/>
              <a:t> 2</a:t>
            </a:r>
            <a:r>
              <a:rPr lang="pt-BR" baseline="30000" dirty="0"/>
              <a:t>m</a:t>
            </a:r>
            <a:r>
              <a:rPr lang="pt-BR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8843E5-A1A0-A242-B58C-BB38CDBE4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32715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EADB0-3422-FA45-A1B2-1A80F1F13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</a:t>
            </a:r>
            <a:r>
              <a:rPr lang="en-US" dirty="0" err="1"/>
              <a:t>recursivo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51C89-3D5B-E64E-835A-3C6ADCD99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933784"/>
          </a:xfrm>
        </p:spPr>
        <p:txBody>
          <a:bodyPr>
            <a:normAutofit/>
          </a:bodyPr>
          <a:lstStyle/>
          <a:p>
            <a:r>
              <a:rPr lang="en-US" sz="2200" b="1" dirty="0" err="1"/>
              <a:t>Subestrutura</a:t>
            </a:r>
            <a:r>
              <a:rPr lang="en-US" sz="2200" b="1" dirty="0"/>
              <a:t> </a:t>
            </a:r>
            <a:r>
              <a:rPr lang="en-US" sz="2200" b="1" dirty="0" err="1"/>
              <a:t>ótima</a:t>
            </a:r>
            <a:endParaRPr lang="en-US" sz="2200" b="1" dirty="0"/>
          </a:p>
          <a:p>
            <a:pPr lvl="1"/>
            <a:r>
              <a:rPr lang="pt-BR" sz="1800" dirty="0">
                <a:latin typeface="Calisto MT" panose="02040603050505030304" pitchFamily="18" charset="77"/>
              </a:rPr>
              <a:t>Considerando o tamanho da LCS</a:t>
            </a:r>
          </a:p>
          <a:p>
            <a:pPr lvl="1"/>
            <a:r>
              <a:rPr lang="pt-BR" sz="1800" dirty="0">
                <a:latin typeface="Calisto MT" panose="02040603050505030304" pitchFamily="18" charset="77"/>
              </a:rPr>
              <a:t>Seja sequência </a:t>
            </a:r>
            <a:r>
              <a:rPr lang="pt-BR" sz="1800" dirty="0" err="1">
                <a:latin typeface="Calisto MT" panose="02040603050505030304" pitchFamily="18" charset="77"/>
              </a:rPr>
              <a:t>X</a:t>
            </a:r>
            <a:r>
              <a:rPr lang="pt-BR" sz="1800" dirty="0">
                <a:latin typeface="Calisto MT" panose="02040603050505030304" pitchFamily="18" charset="77"/>
              </a:rPr>
              <a:t> de tamanho </a:t>
            </a:r>
            <a:r>
              <a:rPr lang="pt-BR" sz="1800" dirty="0" err="1">
                <a:latin typeface="Calisto MT" panose="02040603050505030304" pitchFamily="18" charset="77"/>
              </a:rPr>
              <a:t>i</a:t>
            </a:r>
            <a:r>
              <a:rPr lang="pt-BR" sz="1800" dirty="0">
                <a:latin typeface="Calisto MT" panose="02040603050505030304" pitchFamily="18" charset="77"/>
              </a:rPr>
              <a:t> (Xi) e sequência </a:t>
            </a:r>
            <a:r>
              <a:rPr lang="pt-BR" sz="1800" dirty="0" err="1">
                <a:latin typeface="Calisto MT" panose="02040603050505030304" pitchFamily="18" charset="77"/>
              </a:rPr>
              <a:t>Y</a:t>
            </a:r>
            <a:r>
              <a:rPr lang="pt-BR" sz="1800" dirty="0">
                <a:latin typeface="Calisto MT" panose="02040603050505030304" pitchFamily="18" charset="77"/>
              </a:rPr>
              <a:t> de tamanho </a:t>
            </a:r>
            <a:r>
              <a:rPr lang="pt-BR" sz="1800" dirty="0" err="1">
                <a:latin typeface="Calisto MT" panose="02040603050505030304" pitchFamily="18" charset="77"/>
              </a:rPr>
              <a:t>j</a:t>
            </a:r>
            <a:r>
              <a:rPr lang="pt-BR" sz="1800" dirty="0">
                <a:latin typeface="Calisto MT" panose="02040603050505030304" pitchFamily="18" charset="77"/>
              </a:rPr>
              <a:t> ( </a:t>
            </a:r>
            <a:r>
              <a:rPr lang="pt-BR" sz="1800" dirty="0" err="1">
                <a:latin typeface="Calisto MT" panose="02040603050505030304" pitchFamily="18" charset="77"/>
              </a:rPr>
              <a:t>Yj</a:t>
            </a:r>
            <a:r>
              <a:rPr lang="pt-BR" sz="1800" dirty="0">
                <a:latin typeface="Calisto MT" panose="02040603050505030304" pitchFamily="18" charset="77"/>
              </a:rPr>
              <a:t>), temos:</a:t>
            </a:r>
          </a:p>
          <a:p>
            <a:pPr lvl="2"/>
            <a:r>
              <a:rPr lang="pt-BR" sz="1800" dirty="0">
                <a:latin typeface="Calisto MT" panose="02040603050505030304" pitchFamily="18" charset="77"/>
              </a:rPr>
              <a:t>Xi e Yi são chamados prefixos &lt;x1,...,xi&gt; e &lt;y1,...,</a:t>
            </a:r>
            <a:r>
              <a:rPr lang="pt-BR" sz="1800" dirty="0" err="1">
                <a:latin typeface="Calisto MT" panose="02040603050505030304" pitchFamily="18" charset="77"/>
              </a:rPr>
              <a:t>yi</a:t>
            </a:r>
            <a:r>
              <a:rPr lang="pt-BR" sz="1800" dirty="0">
                <a:latin typeface="Calisto MT" panose="02040603050505030304" pitchFamily="18" charset="77"/>
              </a:rPr>
              <a:t>&gt;</a:t>
            </a:r>
          </a:p>
          <a:p>
            <a:pPr lvl="1"/>
            <a:r>
              <a:rPr lang="pt-BR" sz="1800" dirty="0">
                <a:latin typeface="Calisto MT" panose="02040603050505030304" pitchFamily="18" charset="77"/>
              </a:rPr>
              <a:t>Por exemplo:</a:t>
            </a:r>
          </a:p>
          <a:p>
            <a:pPr lvl="1"/>
            <a:r>
              <a:rPr lang="de-DE" sz="1800" b="1" u="sng" dirty="0">
                <a:latin typeface="Calisto MT" panose="02040603050505030304" pitchFamily="18" charset="77"/>
              </a:rPr>
              <a:t>EXPONEN</a:t>
            </a:r>
            <a:r>
              <a:rPr lang="de-DE" sz="1800" dirty="0">
                <a:latin typeface="Calisto MT" panose="02040603050505030304" pitchFamily="18" charset="77"/>
              </a:rPr>
              <a:t>TIAL i = 7</a:t>
            </a:r>
          </a:p>
          <a:p>
            <a:pPr lvl="1"/>
            <a:r>
              <a:rPr lang="de-DE" sz="1800" b="1" u="sng" dirty="0">
                <a:latin typeface="Calisto MT" panose="02040603050505030304" pitchFamily="18" charset="77"/>
              </a:rPr>
              <a:t>POLYN</a:t>
            </a:r>
            <a:r>
              <a:rPr lang="de-DE" sz="1800" dirty="0">
                <a:latin typeface="Calisto MT" panose="02040603050505030304" pitchFamily="18" charset="77"/>
              </a:rPr>
              <a:t>OMIAL </a:t>
            </a:r>
            <a:r>
              <a:rPr lang="de-DE" sz="1800" dirty="0" err="1">
                <a:latin typeface="Calisto MT" panose="02040603050505030304" pitchFamily="18" charset="77"/>
              </a:rPr>
              <a:t>j</a:t>
            </a:r>
            <a:r>
              <a:rPr lang="de-DE" sz="1800" dirty="0">
                <a:latin typeface="Calisto MT" panose="02040603050505030304" pitchFamily="18" charset="77"/>
              </a:rPr>
              <a:t> = 5</a:t>
            </a:r>
          </a:p>
          <a:p>
            <a:pPr lvl="1"/>
            <a:endParaRPr lang="de-DE" sz="1800" dirty="0">
              <a:latin typeface="Calisto MT" panose="02040603050505030304" pitchFamily="18" charset="77"/>
            </a:endParaRPr>
          </a:p>
          <a:p>
            <a:pPr lvl="1"/>
            <a:r>
              <a:rPr lang="de-DE" sz="1800" dirty="0" err="1">
                <a:latin typeface="Calisto MT" panose="02040603050505030304" pitchFamily="18" charset="77"/>
              </a:rPr>
              <a:t>Então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podemos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definir</a:t>
            </a:r>
            <a:r>
              <a:rPr lang="de-DE" sz="1800" dirty="0">
                <a:latin typeface="Calisto MT" panose="02040603050505030304" pitchFamily="18" charset="77"/>
              </a:rPr>
              <a:t> a </a:t>
            </a:r>
            <a:r>
              <a:rPr lang="de-DE" sz="1800" dirty="0" err="1">
                <a:latin typeface="Calisto MT" panose="02040603050505030304" pitchFamily="18" charset="77"/>
              </a:rPr>
              <a:t>função</a:t>
            </a:r>
            <a:r>
              <a:rPr lang="de-DE" sz="1800" dirty="0">
                <a:latin typeface="Calisto MT" panose="02040603050505030304" pitchFamily="18" charset="77"/>
              </a:rPr>
              <a:t> LCS(</a:t>
            </a:r>
            <a:r>
              <a:rPr lang="de-DE" sz="1800" dirty="0" err="1">
                <a:latin typeface="Calisto MT" panose="02040603050505030304" pitchFamily="18" charset="77"/>
              </a:rPr>
              <a:t>i,j</a:t>
            </a:r>
            <a:r>
              <a:rPr lang="de-DE" sz="1800" dirty="0">
                <a:latin typeface="Calisto MT" panose="02040603050505030304" pitchFamily="18" charset="77"/>
              </a:rPr>
              <a:t>) </a:t>
            </a:r>
            <a:r>
              <a:rPr lang="de-DE" sz="1800" dirty="0" err="1">
                <a:latin typeface="Calisto MT" panose="02040603050505030304" pitchFamily="18" charset="77"/>
              </a:rPr>
              <a:t>que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retorna</a:t>
            </a:r>
            <a:r>
              <a:rPr lang="de-DE" sz="1800" dirty="0">
                <a:latin typeface="Calisto MT" panose="02040603050505030304" pitchFamily="18" charset="77"/>
              </a:rPr>
              <a:t> o </a:t>
            </a:r>
            <a:r>
              <a:rPr lang="de-DE" sz="1800" dirty="0" err="1">
                <a:latin typeface="Calisto MT" panose="02040603050505030304" pitchFamily="18" charset="77"/>
              </a:rPr>
              <a:t>tamanho</a:t>
            </a:r>
            <a:r>
              <a:rPr lang="de-DE" sz="1800" dirty="0">
                <a:latin typeface="Calisto MT" panose="02040603050505030304" pitchFamily="18" charset="77"/>
              </a:rPr>
              <a:t> do LCS de X[1..i] </a:t>
            </a:r>
            <a:r>
              <a:rPr lang="de-DE" sz="1800" dirty="0" err="1">
                <a:latin typeface="Calisto MT" panose="02040603050505030304" pitchFamily="18" charset="77"/>
              </a:rPr>
              <a:t>com</a:t>
            </a:r>
            <a:r>
              <a:rPr lang="de-DE" sz="1800" dirty="0">
                <a:latin typeface="Calisto MT" panose="02040603050505030304" pitchFamily="18" charset="77"/>
              </a:rPr>
              <a:t> Y[1..j].</a:t>
            </a:r>
          </a:p>
          <a:p>
            <a:pPr lvl="1"/>
            <a:r>
              <a:rPr lang="de-DE" sz="1800" dirty="0">
                <a:latin typeface="Calisto MT" panose="02040603050505030304" pitchFamily="18" charset="77"/>
              </a:rPr>
              <a:t>Quais </a:t>
            </a:r>
            <a:r>
              <a:rPr lang="de-DE" sz="1800" dirty="0" err="1">
                <a:latin typeface="Calisto MT" panose="02040603050505030304" pitchFamily="18" charset="77"/>
              </a:rPr>
              <a:t>as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situações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possíveis</a:t>
            </a:r>
            <a:r>
              <a:rPr lang="de-DE" sz="1800" dirty="0">
                <a:latin typeface="Calisto MT" panose="02040603050505030304" pitchFamily="18" charset="77"/>
              </a:rPr>
              <a:t>?</a:t>
            </a:r>
          </a:p>
          <a:p>
            <a:pPr lvl="1"/>
            <a:r>
              <a:rPr lang="de-DE" sz="1800" dirty="0">
                <a:latin typeface="Calisto MT" panose="02040603050505030304" pitchFamily="18" charset="77"/>
              </a:rPr>
              <a:t>Como </a:t>
            </a:r>
            <a:r>
              <a:rPr lang="de-DE" sz="1800" dirty="0" err="1">
                <a:latin typeface="Calisto MT" panose="02040603050505030304" pitchFamily="18" charset="77"/>
              </a:rPr>
              <a:t>definir</a:t>
            </a:r>
            <a:r>
              <a:rPr lang="de-DE" sz="1800" dirty="0">
                <a:latin typeface="Calisto MT" panose="02040603050505030304" pitchFamily="18" charset="77"/>
              </a:rPr>
              <a:t> a </a:t>
            </a:r>
            <a:r>
              <a:rPr lang="de-DE" sz="1800" dirty="0" err="1">
                <a:latin typeface="Calisto MT" panose="02040603050505030304" pitchFamily="18" charset="77"/>
              </a:rPr>
              <a:t>subestrutura</a:t>
            </a:r>
            <a:r>
              <a:rPr lang="de-DE" sz="1800" dirty="0">
                <a:latin typeface="Calisto MT" panose="02040603050505030304" pitchFamily="18" charset="77"/>
              </a:rPr>
              <a:t> </a:t>
            </a:r>
            <a:r>
              <a:rPr lang="de-DE" sz="1800" dirty="0" err="1">
                <a:latin typeface="Calisto MT" panose="02040603050505030304" pitchFamily="18" charset="77"/>
              </a:rPr>
              <a:t>ótima</a:t>
            </a:r>
            <a:r>
              <a:rPr lang="de-DE" sz="1800" dirty="0">
                <a:latin typeface="Calisto MT" panose="02040603050505030304" pitchFamily="18" charset="77"/>
              </a:rPr>
              <a:t>?</a:t>
            </a:r>
          </a:p>
          <a:p>
            <a:pPr lvl="1"/>
            <a:endParaRPr lang="de-DE" sz="1800" dirty="0">
              <a:latin typeface="Calisto MT" panose="02040603050505030304" pitchFamily="18" charset="77"/>
            </a:endParaRPr>
          </a:p>
          <a:p>
            <a:pPr lvl="1"/>
            <a:endParaRPr lang="de-DE" sz="1800" dirty="0">
              <a:latin typeface="Calisto MT" panose="02040603050505030304" pitchFamily="18" charset="77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D93EE-0781-7B47-A080-2AA8191AA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6750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5B02-EC1C-7742-A225-BDF898474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</a:t>
            </a:r>
            <a:r>
              <a:rPr lang="en-US" dirty="0" err="1"/>
              <a:t>Estrutura</a:t>
            </a:r>
            <a:r>
              <a:rPr lang="en-US" dirty="0"/>
              <a:t> </a:t>
            </a:r>
            <a:r>
              <a:rPr lang="en-US" dirty="0" err="1"/>
              <a:t>recursiva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9D38F-CABC-5E43-91BB-84AD230A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>
                <a:latin typeface="Calisto MT" panose="02040603050505030304" pitchFamily="18" charset="77"/>
              </a:rPr>
              <a:t>Estratégia de comparar </a:t>
            </a:r>
            <a:r>
              <a:rPr lang="pt-BR" b="1" dirty="0" err="1">
                <a:latin typeface="Calisto MT" panose="02040603050505030304" pitchFamily="18" charset="77"/>
              </a:rPr>
              <a:t>X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] com </a:t>
            </a:r>
            <a:r>
              <a:rPr lang="pt-BR" b="1" dirty="0" err="1">
                <a:latin typeface="Calisto MT" panose="02040603050505030304" pitchFamily="18" charset="77"/>
              </a:rPr>
              <a:t>Y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] e identificar os casos</a:t>
            </a:r>
          </a:p>
          <a:p>
            <a:r>
              <a:rPr lang="pt-BR" b="1" dirty="0">
                <a:latin typeface="Calisto MT" panose="02040603050505030304" pitchFamily="18" charset="77"/>
              </a:rPr>
              <a:t>Caso 1: </a:t>
            </a:r>
            <a:r>
              <a:rPr lang="pt-BR" b="1" dirty="0" err="1">
                <a:latin typeface="Calisto MT" panose="02040603050505030304" pitchFamily="18" charset="77"/>
              </a:rPr>
              <a:t>X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] ≠ </a:t>
            </a:r>
            <a:r>
              <a:rPr lang="pt-BR" b="1" dirty="0" err="1">
                <a:latin typeface="Calisto MT" panose="02040603050505030304" pitchFamily="18" charset="77"/>
              </a:rPr>
              <a:t>Y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]</a:t>
            </a:r>
          </a:p>
          <a:p>
            <a:r>
              <a:rPr lang="pt-BR" dirty="0">
                <a:latin typeface="Calisto MT" panose="02040603050505030304" pitchFamily="18" charset="77"/>
              </a:rPr>
              <a:t>Então a subsequência desejada tem que ignorar ou </a:t>
            </a:r>
            <a:r>
              <a:rPr lang="pt-BR" dirty="0" err="1">
                <a:latin typeface="Calisto MT" panose="02040603050505030304" pitchFamily="18" charset="77"/>
              </a:rPr>
              <a:t>X</a:t>
            </a:r>
            <a:r>
              <a:rPr lang="pt-BR" dirty="0">
                <a:latin typeface="Calisto MT" panose="02040603050505030304" pitchFamily="18" charset="77"/>
              </a:rPr>
              <a:t>[</a:t>
            </a:r>
            <a:r>
              <a:rPr lang="pt-BR" dirty="0" err="1">
                <a:latin typeface="Calisto MT" panose="02040603050505030304" pitchFamily="18" charset="77"/>
              </a:rPr>
              <a:t>i</a:t>
            </a:r>
            <a:r>
              <a:rPr lang="pt-BR" dirty="0">
                <a:latin typeface="Calisto MT" panose="02040603050505030304" pitchFamily="18" charset="77"/>
              </a:rPr>
              <a:t>] ou </a:t>
            </a:r>
            <a:r>
              <a:rPr lang="pt-BR" dirty="0" err="1">
                <a:latin typeface="Calisto MT" panose="02040603050505030304" pitchFamily="18" charset="77"/>
              </a:rPr>
              <a:t>Y</a:t>
            </a:r>
            <a:r>
              <a:rPr lang="pt-BR" dirty="0">
                <a:latin typeface="Calisto MT" panose="02040603050505030304" pitchFamily="18" charset="77"/>
              </a:rPr>
              <a:t>[</a:t>
            </a:r>
            <a:r>
              <a:rPr lang="pt-BR" dirty="0" err="1">
                <a:latin typeface="Calisto MT" panose="02040603050505030304" pitchFamily="18" charset="77"/>
              </a:rPr>
              <a:t>j</a:t>
            </a:r>
            <a:r>
              <a:rPr lang="pt-BR" dirty="0">
                <a:latin typeface="Calisto MT" panose="02040603050505030304" pitchFamily="18" charset="77"/>
              </a:rPr>
              <a:t>] e decidir pelo melhor valor</a:t>
            </a:r>
          </a:p>
          <a:p>
            <a:r>
              <a:rPr lang="de-DE" dirty="0">
                <a:latin typeface="Calisto MT" panose="02040603050505030304" pitchFamily="18" charset="77"/>
              </a:rPr>
              <a:t>LCS[i, </a:t>
            </a:r>
            <a:r>
              <a:rPr lang="de-DE" dirty="0" err="1">
                <a:latin typeface="Calisto MT" panose="02040603050505030304" pitchFamily="18" charset="77"/>
              </a:rPr>
              <a:t>j</a:t>
            </a:r>
            <a:r>
              <a:rPr lang="de-DE" dirty="0">
                <a:latin typeface="Calisto MT" panose="02040603050505030304" pitchFamily="18" charset="77"/>
              </a:rPr>
              <a:t>] = </a:t>
            </a:r>
            <a:r>
              <a:rPr lang="de-DE" dirty="0" err="1">
                <a:latin typeface="Calisto MT" panose="02040603050505030304" pitchFamily="18" charset="77"/>
              </a:rPr>
              <a:t>max</a:t>
            </a:r>
            <a:r>
              <a:rPr lang="de-DE" dirty="0">
                <a:latin typeface="Calisto MT" panose="02040603050505030304" pitchFamily="18" charset="77"/>
              </a:rPr>
              <a:t>(LCS[i - 1, </a:t>
            </a:r>
            <a:r>
              <a:rPr lang="de-DE" dirty="0" err="1">
                <a:latin typeface="Calisto MT" panose="02040603050505030304" pitchFamily="18" charset="77"/>
              </a:rPr>
              <a:t>j</a:t>
            </a:r>
            <a:r>
              <a:rPr lang="de-DE" dirty="0">
                <a:latin typeface="Calisto MT" panose="02040603050505030304" pitchFamily="18" charset="77"/>
              </a:rPr>
              <a:t>], LCS[i, </a:t>
            </a:r>
            <a:r>
              <a:rPr lang="de-DE" dirty="0" err="1">
                <a:latin typeface="Calisto MT" panose="02040603050505030304" pitchFamily="18" charset="77"/>
              </a:rPr>
              <a:t>j</a:t>
            </a:r>
            <a:r>
              <a:rPr lang="de-DE" dirty="0">
                <a:latin typeface="Calisto MT" panose="02040603050505030304" pitchFamily="18" charset="77"/>
              </a:rPr>
              <a:t> - 1])</a:t>
            </a:r>
          </a:p>
          <a:p>
            <a:r>
              <a:rPr lang="de-DE" b="1" dirty="0" err="1">
                <a:latin typeface="Calisto MT" panose="02040603050505030304" pitchFamily="18" charset="77"/>
              </a:rPr>
              <a:t>Caso</a:t>
            </a:r>
            <a:r>
              <a:rPr lang="de-DE" b="1" dirty="0">
                <a:latin typeface="Calisto MT" panose="02040603050505030304" pitchFamily="18" charset="77"/>
              </a:rPr>
              <a:t> 2: </a:t>
            </a:r>
            <a:r>
              <a:rPr lang="pt-BR" b="1" dirty="0" err="1">
                <a:latin typeface="Calisto MT" panose="02040603050505030304" pitchFamily="18" charset="77"/>
              </a:rPr>
              <a:t>X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] = </a:t>
            </a:r>
            <a:r>
              <a:rPr lang="pt-BR" b="1" dirty="0" err="1">
                <a:latin typeface="Calisto MT" panose="02040603050505030304" pitchFamily="18" charset="77"/>
              </a:rPr>
              <a:t>Y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]</a:t>
            </a:r>
          </a:p>
          <a:p>
            <a:r>
              <a:rPr lang="de-DE" dirty="0" err="1">
                <a:latin typeface="Calisto MT" panose="02040603050505030304" pitchFamily="18" charset="77"/>
              </a:rPr>
              <a:t>Então</a:t>
            </a:r>
            <a:r>
              <a:rPr lang="de-DE" dirty="0">
                <a:latin typeface="Calisto MT" panose="02040603050505030304" pitchFamily="18" charset="77"/>
              </a:rPr>
              <a:t> LCS de </a:t>
            </a:r>
            <a:r>
              <a:rPr lang="pt-BR" dirty="0" err="1">
                <a:latin typeface="Calisto MT" panose="02040603050505030304" pitchFamily="18" charset="77"/>
              </a:rPr>
              <a:t>X</a:t>
            </a:r>
            <a:r>
              <a:rPr lang="pt-BR" dirty="0">
                <a:latin typeface="Calisto MT" panose="02040603050505030304" pitchFamily="18" charset="77"/>
              </a:rPr>
              <a:t>[</a:t>
            </a:r>
            <a:r>
              <a:rPr lang="pt-BR" dirty="0" err="1">
                <a:latin typeface="Calisto MT" panose="02040603050505030304" pitchFamily="18" charset="77"/>
              </a:rPr>
              <a:t>i</a:t>
            </a:r>
            <a:r>
              <a:rPr lang="pt-BR" dirty="0">
                <a:latin typeface="Calisto MT" panose="02040603050505030304" pitchFamily="18" charset="77"/>
              </a:rPr>
              <a:t>] e </a:t>
            </a:r>
            <a:r>
              <a:rPr lang="pt-BR" dirty="0" err="1">
                <a:latin typeface="Calisto MT" panose="02040603050505030304" pitchFamily="18" charset="77"/>
              </a:rPr>
              <a:t>Y</a:t>
            </a:r>
            <a:r>
              <a:rPr lang="pt-BR" dirty="0">
                <a:latin typeface="Calisto MT" panose="02040603050505030304" pitchFamily="18" charset="77"/>
              </a:rPr>
              <a:t>[</a:t>
            </a:r>
            <a:r>
              <a:rPr lang="pt-BR" dirty="0" err="1">
                <a:latin typeface="Calisto MT" panose="02040603050505030304" pitchFamily="18" charset="77"/>
              </a:rPr>
              <a:t>j</a:t>
            </a:r>
            <a:r>
              <a:rPr lang="pt-BR" dirty="0">
                <a:latin typeface="Calisto MT" panose="02040603050505030304" pitchFamily="18" charset="77"/>
              </a:rPr>
              <a:t>] deve contabilizar o casamento dos elementos iguais.</a:t>
            </a:r>
          </a:p>
          <a:p>
            <a:r>
              <a:rPr lang="pt-BR" b="1" dirty="0">
                <a:latin typeface="Calisto MT" panose="02040603050505030304" pitchFamily="18" charset="77"/>
              </a:rPr>
              <a:t>Caso: se 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 ou </a:t>
            </a:r>
            <a:r>
              <a:rPr lang="pt-BR" b="1" dirty="0" err="1">
                <a:latin typeface="Calisto MT" panose="02040603050505030304" pitchFamily="18" charset="77"/>
              </a:rPr>
              <a:t>j</a:t>
            </a:r>
            <a:r>
              <a:rPr lang="pt-BR" b="1" dirty="0">
                <a:latin typeface="Calisto MT" panose="02040603050505030304" pitchFamily="18" charset="77"/>
              </a:rPr>
              <a:t> for 0</a:t>
            </a:r>
          </a:p>
          <a:p>
            <a:r>
              <a:rPr lang="pt-BR" dirty="0">
                <a:latin typeface="Calisto MT" panose="02040603050505030304" pitchFamily="18" charset="77"/>
              </a:rPr>
              <a:t>LCS deve retorna 0</a:t>
            </a:r>
            <a:endParaRPr lang="de-DE" dirty="0">
              <a:latin typeface="Calisto MT" panose="02040603050505030304" pitchFamily="18" charset="77"/>
            </a:endParaRPr>
          </a:p>
          <a:p>
            <a:endParaRPr lang="pt-BR" dirty="0">
              <a:latin typeface="Calisto MT" panose="02040603050505030304" pitchFamily="18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C9C00-5B8C-6245-8C5D-6A4E7BB9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5640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E0381-EFF9-944E-B0C8-08CD79C2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</a:t>
            </a:r>
            <a:r>
              <a:rPr lang="en-US" dirty="0" err="1"/>
              <a:t>Estrutura</a:t>
            </a:r>
            <a:r>
              <a:rPr lang="en-US" dirty="0"/>
              <a:t> </a:t>
            </a:r>
            <a:r>
              <a:rPr lang="en-US" dirty="0" err="1"/>
              <a:t>recursiva</a:t>
            </a:r>
            <a:endParaRPr lang="en-US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2B6F1DE9-CAD3-DF44-B7C4-07B81D3AE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261" y="1649413"/>
            <a:ext cx="8158611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C0DEDE-CB5E-D34A-A014-4266E404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7213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58B2E-5BA0-3247-9649-F60A9E1C0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</a:t>
            </a:r>
            <a:r>
              <a:rPr lang="en-US" dirty="0" err="1"/>
              <a:t>Algoritmo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19622-580F-5D43-AD43-0D8C51640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>
                <a:latin typeface="Calisto MT" panose="02040603050505030304" pitchFamily="18" charset="77"/>
              </a:rPr>
              <a:t>Fazer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caso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base</a:t>
            </a:r>
            <a:r>
              <a:rPr lang="de-DE" dirty="0">
                <a:latin typeface="Calisto MT" panose="02040603050505030304" pitchFamily="18" charset="77"/>
              </a:rPr>
              <a:t> (i = 0 </a:t>
            </a:r>
            <a:r>
              <a:rPr lang="de-DE" dirty="0" err="1">
                <a:latin typeface="Calisto MT" panose="02040603050505030304" pitchFamily="18" charset="77"/>
              </a:rPr>
              <a:t>ou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j</a:t>
            </a:r>
            <a:r>
              <a:rPr lang="de-DE" dirty="0">
                <a:latin typeface="Calisto MT" panose="02040603050505030304" pitchFamily="18" charset="77"/>
              </a:rPr>
              <a:t> = 0)</a:t>
            </a:r>
          </a:p>
          <a:p>
            <a:r>
              <a:rPr lang="de-DE" dirty="0" err="1">
                <a:latin typeface="Calisto MT" panose="02040603050505030304" pitchFamily="18" charset="77"/>
              </a:rPr>
              <a:t>Computar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todas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as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soluções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para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subsequências</a:t>
            </a:r>
            <a:r>
              <a:rPr lang="de-DE" dirty="0">
                <a:latin typeface="Calisto MT" panose="02040603050505030304" pitchFamily="18" charset="77"/>
              </a:rPr>
              <a:t> de X </a:t>
            </a:r>
            <a:r>
              <a:rPr lang="de-DE" dirty="0" err="1">
                <a:latin typeface="Calisto MT" panose="02040603050505030304" pitchFamily="18" charset="77"/>
              </a:rPr>
              <a:t>e</a:t>
            </a:r>
            <a:r>
              <a:rPr lang="de-DE" dirty="0">
                <a:latin typeface="Calisto MT" panose="02040603050505030304" pitchFamily="18" charset="77"/>
              </a:rPr>
              <a:t> Y, </a:t>
            </a:r>
            <a:r>
              <a:rPr lang="de-DE" dirty="0" err="1">
                <a:latin typeface="Calisto MT" panose="02040603050505030304" pitchFamily="18" charset="77"/>
              </a:rPr>
              <a:t>armazenando-as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subproblemas</a:t>
            </a:r>
            <a:r>
              <a:rPr lang="de-DE" dirty="0">
                <a:latin typeface="Calisto MT" panose="02040603050505030304" pitchFamily="18" charset="77"/>
              </a:rPr>
              <a:t> se </a:t>
            </a:r>
            <a:r>
              <a:rPr lang="de-DE" dirty="0" err="1">
                <a:latin typeface="Calisto MT" panose="02040603050505030304" pitchFamily="18" charset="77"/>
              </a:rPr>
              <a:t>repetem</a:t>
            </a:r>
            <a:endParaRPr lang="de-DE" dirty="0">
              <a:latin typeface="Calisto MT" panose="02040603050505030304" pitchFamily="18" charset="77"/>
            </a:endParaRPr>
          </a:p>
          <a:p>
            <a:r>
              <a:rPr lang="de-DE" dirty="0" err="1">
                <a:latin typeface="Calisto MT" panose="02040603050505030304" pitchFamily="18" charset="77"/>
              </a:rPr>
              <a:t>Solucionar</a:t>
            </a:r>
            <a:r>
              <a:rPr lang="de-DE" dirty="0">
                <a:latin typeface="Calisto MT" panose="02040603050505030304" pitchFamily="18" charset="77"/>
              </a:rPr>
              <a:t> o </a:t>
            </a:r>
            <a:r>
              <a:rPr lang="de-DE" dirty="0" err="1">
                <a:latin typeface="Calisto MT" panose="02040603050505030304" pitchFamily="18" charset="77"/>
              </a:rPr>
              <a:t>caso</a:t>
            </a:r>
            <a:r>
              <a:rPr lang="de-DE" dirty="0">
                <a:latin typeface="Calisto MT" panose="02040603050505030304" pitchFamily="18" charset="77"/>
              </a:rPr>
              <a:t> </a:t>
            </a:r>
            <a:r>
              <a:rPr lang="de-DE" dirty="0" err="1">
                <a:latin typeface="Calisto MT" panose="02040603050505030304" pitchFamily="18" charset="77"/>
              </a:rPr>
              <a:t>geral</a:t>
            </a:r>
            <a:r>
              <a:rPr lang="de-DE" dirty="0">
                <a:latin typeface="Calisto MT" panose="02040603050505030304" pitchFamily="18" charset="77"/>
              </a:rPr>
              <a:t> a </a:t>
            </a:r>
            <a:r>
              <a:rPr lang="de-DE" dirty="0" err="1">
                <a:latin typeface="Calisto MT" panose="02040603050505030304" pitchFamily="18" charset="77"/>
              </a:rPr>
              <a:t>partir</a:t>
            </a:r>
            <a:r>
              <a:rPr lang="de-DE" dirty="0">
                <a:latin typeface="Calisto MT" panose="02040603050505030304" pitchFamily="18" charset="77"/>
              </a:rPr>
              <a:t> das </a:t>
            </a:r>
            <a:r>
              <a:rPr lang="de-DE" dirty="0" err="1">
                <a:latin typeface="Calisto MT" panose="02040603050505030304" pitchFamily="18" charset="77"/>
              </a:rPr>
              <a:t>soluções</a:t>
            </a:r>
            <a:r>
              <a:rPr lang="de-DE" dirty="0">
                <a:latin typeface="Calisto MT" panose="02040603050505030304" pitchFamily="18" charset="77"/>
              </a:rPr>
              <a:t> das </a:t>
            </a:r>
            <a:r>
              <a:rPr lang="de-DE" dirty="0" err="1">
                <a:latin typeface="Calisto MT" panose="02040603050505030304" pitchFamily="18" charset="77"/>
              </a:rPr>
              <a:t>subsequências</a:t>
            </a:r>
            <a:endParaRPr lang="de-DE" dirty="0">
              <a:latin typeface="Calisto MT" panose="02040603050505030304" pitchFamily="18" charset="77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227C3-30EA-3845-9615-B356005AB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35812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22691-08E9-0C47-BD73-9363788A6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</a:t>
            </a:r>
            <a:r>
              <a:rPr lang="en-US" dirty="0" err="1"/>
              <a:t>Algoritmo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A8626-7E27-F04D-A7F9-653541149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Considere</a:t>
            </a:r>
            <a:endParaRPr lang="de-DE" dirty="0"/>
          </a:p>
          <a:p>
            <a:r>
              <a:rPr lang="de-DE" dirty="0"/>
              <a:t>X = ABCB</a:t>
            </a:r>
          </a:p>
          <a:p>
            <a:r>
              <a:rPr lang="de-DE" dirty="0"/>
              <a:t>Y = BDCAB</a:t>
            </a:r>
          </a:p>
          <a:p>
            <a:r>
              <a:rPr lang="de-DE" dirty="0" err="1"/>
              <a:t>Determine</a:t>
            </a:r>
            <a:r>
              <a:rPr lang="de-DE" dirty="0"/>
              <a:t> o </a:t>
            </a:r>
            <a:r>
              <a:rPr lang="de-DE" dirty="0" err="1"/>
              <a:t>tamanho</a:t>
            </a:r>
            <a:r>
              <a:rPr lang="de-DE" dirty="0"/>
              <a:t> da LCS de X </a:t>
            </a:r>
            <a:r>
              <a:rPr lang="de-DE" dirty="0" err="1"/>
              <a:t>e</a:t>
            </a:r>
            <a:r>
              <a:rPr lang="de-DE" dirty="0"/>
              <a:t> 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C9B81-AF3E-354F-AEE8-4AE44BD1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80479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D8A1-915A-EC43-B151-E40C42D43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</a:t>
            </a:r>
            <a:r>
              <a:rPr lang="en-US" dirty="0" err="1"/>
              <a:t>Algoritmo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58580-D36F-C94F-B947-18034660B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LCS(X, Y)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m ←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(X)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←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(Y)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m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c[i, 0] ← 0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←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c[0,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← 0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i ←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m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← 1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1" dirty="0">
                <a:latin typeface="Consolas" panose="020B0609020204030204" pitchFamily="49" charset="0"/>
                <a:cs typeface="Consolas" panose="020B0609020204030204" pitchFamily="49" charset="0"/>
              </a:rPr>
              <a:t>do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Xi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Yj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then</a:t>
            </a:r>
            <a:endParaRPr lang="de-DE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		c[i,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 ← c[i-1, j-1] + 1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de-DE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			c[i,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]←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max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(c[i-1,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], c[i, j-1])</a:t>
            </a:r>
          </a:p>
          <a:p>
            <a:pPr marL="0" indent="0"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c[m,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132FC5-17E5-434C-B55D-2254FACE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595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28697C5-0F1F-F343-A61C-A9F828E61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322" y="1473336"/>
            <a:ext cx="4688077" cy="375046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4941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35B8A-56C5-2149-8E50-B3EA7F06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B9FBF95-61BB-DA4E-B769-B248C54AD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418" y="1649412"/>
            <a:ext cx="7301346" cy="490144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5E6D3-8992-E542-8BF1-52EC2438C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23073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r>
              <a:rPr lang="en-US" dirty="0"/>
              <a:t>: Caso base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3DF98F-5745-2548-B211-829F88E75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1397" y="1649413"/>
            <a:ext cx="6021531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9521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E3994B-89A1-FA4C-875B-DA050F13F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739" y="1649413"/>
            <a:ext cx="6642847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3117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349261-A0A2-344D-B9A3-C9CA18A24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6316" y="1649413"/>
            <a:ext cx="6451692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6862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EE19E6-1918-E14D-BEFB-1D5CA6DFF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442" y="1649413"/>
            <a:ext cx="6173440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9723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F9C3D-332A-9144-AE7F-C349B27F0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600" y="1649413"/>
            <a:ext cx="6235124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7946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0443AA-EB5F-A44E-A8FE-7F7EC0876E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6" y="1649413"/>
            <a:ext cx="6321972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431084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picture containing sky&#10;&#10;Description automatically generated">
            <a:extLst>
              <a:ext uri="{FF2B5EF4-FFF2-40B4-BE49-F238E27FC236}">
                <a16:creationId xmlns:a16="http://schemas.microsoft.com/office/drawing/2014/main" id="{6274923C-7802-3F4B-9625-143B497D5F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9297" y="1649413"/>
            <a:ext cx="6325730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7702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035A24-9499-FB41-9D3D-3AE3DEC1A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131" y="1649413"/>
            <a:ext cx="6412063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88670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6C3F10-422C-3B44-9BD4-FCAC0C73E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7107" y="1649413"/>
            <a:ext cx="6470111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6522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pt-BR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2C481D38-0C21-6942-B0A9-D1B04B831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322" y="1871823"/>
            <a:ext cx="4688077" cy="295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229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2552D4-1F3A-7145-9B47-A343A56A2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429" y="1649413"/>
            <a:ext cx="6365467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9049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5A0545-8DEC-154B-95FF-DBC07F0CC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529" y="1649413"/>
            <a:ext cx="6471267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7069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close up of a keyboard&#10;&#10;Description automatically generated">
            <a:extLst>
              <a:ext uri="{FF2B5EF4-FFF2-40B4-BE49-F238E27FC236}">
                <a16:creationId xmlns:a16="http://schemas.microsoft.com/office/drawing/2014/main" id="{AA08D851-3215-694C-9096-494CAFDF94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3000" y="1649413"/>
            <a:ext cx="6298324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45684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7C65E9-D740-264A-B65B-C1DEFC8B0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1336" y="1649413"/>
            <a:ext cx="6401652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61292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close up of a keyboard&#10;&#10;Description automatically generated">
            <a:extLst>
              <a:ext uri="{FF2B5EF4-FFF2-40B4-BE49-F238E27FC236}">
                <a16:creationId xmlns:a16="http://schemas.microsoft.com/office/drawing/2014/main" id="{F20D4529-67D5-064F-8FCD-CA83AFF9C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027" y="1649413"/>
            <a:ext cx="6564270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9578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r>
              <a:rPr lang="en-US" dirty="0"/>
              <a:t>: Caso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80984-100B-854E-B0A7-F653B2B69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encontrar</a:t>
            </a:r>
            <a:r>
              <a:rPr lang="en-US" dirty="0"/>
              <a:t> o LCS?</a:t>
            </a:r>
          </a:p>
          <a:p>
            <a:r>
              <a:rPr lang="de-DE" dirty="0" err="1"/>
              <a:t>Mesmo</a:t>
            </a:r>
            <a:r>
              <a:rPr lang="de-DE" dirty="0"/>
              <a:t> </a:t>
            </a:r>
            <a:r>
              <a:rPr lang="de-DE" dirty="0" err="1"/>
              <a:t>esquema</a:t>
            </a:r>
            <a:r>
              <a:rPr lang="de-DE" dirty="0"/>
              <a:t> </a:t>
            </a:r>
            <a:r>
              <a:rPr lang="de-DE" dirty="0" err="1"/>
              <a:t>usado</a:t>
            </a:r>
            <a:r>
              <a:rPr lang="de-DE" dirty="0"/>
              <a:t> nos </a:t>
            </a:r>
            <a:r>
              <a:rPr lang="de-DE" dirty="0" err="1"/>
              <a:t>problemas</a:t>
            </a:r>
            <a:r>
              <a:rPr lang="de-DE" dirty="0"/>
              <a:t> da </a:t>
            </a:r>
            <a:r>
              <a:rPr lang="de-DE" dirty="0" err="1"/>
              <a:t>mochila</a:t>
            </a:r>
            <a:endParaRPr lang="de-DE" dirty="0"/>
          </a:p>
          <a:p>
            <a:r>
              <a:rPr lang="de-DE" dirty="0" err="1"/>
              <a:t>Cada</a:t>
            </a:r>
            <a:r>
              <a:rPr lang="de-DE" dirty="0"/>
              <a:t> c[</a:t>
            </a:r>
            <a:r>
              <a:rPr lang="de-DE" dirty="0" err="1"/>
              <a:t>i,j</a:t>
            </a:r>
            <a:r>
              <a:rPr lang="de-DE" dirty="0"/>
              <a:t>] </a:t>
            </a:r>
            <a:r>
              <a:rPr lang="de-DE" dirty="0" err="1"/>
              <a:t>depende</a:t>
            </a:r>
            <a:r>
              <a:rPr lang="de-DE" dirty="0"/>
              <a:t> de c[i-1,j], c[i,j-1] </a:t>
            </a:r>
            <a:r>
              <a:rPr lang="de-DE" dirty="0" err="1"/>
              <a:t>e</a:t>
            </a:r>
            <a:r>
              <a:rPr lang="de-DE" dirty="0"/>
              <a:t> c[i-1, j-1].</a:t>
            </a:r>
          </a:p>
          <a:p>
            <a:r>
              <a:rPr lang="de-DE" dirty="0"/>
              <a:t>Podemos </a:t>
            </a:r>
            <a:r>
              <a:rPr lang="de-DE" dirty="0" err="1"/>
              <a:t>identificar</a:t>
            </a:r>
            <a:r>
              <a:rPr lang="de-DE" dirty="0"/>
              <a:t> </a:t>
            </a:r>
            <a:r>
              <a:rPr lang="de-DE" dirty="0" err="1"/>
              <a:t>como</a:t>
            </a:r>
            <a:r>
              <a:rPr lang="de-DE" dirty="0"/>
              <a:t> </a:t>
            </a:r>
            <a:r>
              <a:rPr lang="de-DE" dirty="0" err="1"/>
              <a:t>cada</a:t>
            </a:r>
            <a:r>
              <a:rPr lang="de-DE" dirty="0"/>
              <a:t> c[</a:t>
            </a:r>
            <a:r>
              <a:rPr lang="de-DE" dirty="0" err="1"/>
              <a:t>i,j</a:t>
            </a:r>
            <a:r>
              <a:rPr lang="de-DE" dirty="0"/>
              <a:t>] </a:t>
            </a:r>
            <a:r>
              <a:rPr lang="de-DE" dirty="0" err="1"/>
              <a:t>foi</a:t>
            </a:r>
            <a:r>
              <a:rPr lang="de-DE" dirty="0"/>
              <a:t> </a:t>
            </a:r>
            <a:r>
              <a:rPr lang="de-DE" dirty="0" err="1"/>
              <a:t>obtido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37603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Algoritmo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80984-100B-854E-B0A7-F653B2B69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4692775" cy="4343400"/>
          </a:xfrm>
        </p:spPr>
        <p:txBody>
          <a:bodyPr/>
          <a:lstStyle/>
          <a:p>
            <a:endParaRPr lang="de-DE" dirty="0">
              <a:latin typeface="Calisto MT" panose="02040603050505030304" pitchFamily="18" charset="77"/>
            </a:endParaRPr>
          </a:p>
          <a:p>
            <a:endParaRPr lang="de-DE" dirty="0">
              <a:latin typeface="Calisto MT" panose="02040603050505030304" pitchFamily="18" charset="77"/>
            </a:endParaRPr>
          </a:p>
          <a:p>
            <a:endParaRPr lang="de-DE" dirty="0">
              <a:latin typeface="Calisto MT" panose="02040603050505030304" pitchFamily="18" charset="77"/>
            </a:endParaRPr>
          </a:p>
          <a:p>
            <a:endParaRPr lang="de-DE" dirty="0">
              <a:latin typeface="Calisto MT" panose="02040603050505030304" pitchFamily="18" charset="77"/>
            </a:endParaRPr>
          </a:p>
          <a:p>
            <a:r>
              <a:rPr lang="pt-BR" dirty="0">
                <a:latin typeface="Calisto MT" panose="02040603050505030304" pitchFamily="18" charset="77"/>
              </a:rPr>
              <a:t>Começar de </a:t>
            </a:r>
            <a:r>
              <a:rPr lang="pt-BR" dirty="0" err="1">
                <a:latin typeface="Calisto MT" panose="02040603050505030304" pitchFamily="18" charset="77"/>
              </a:rPr>
              <a:t>c</a:t>
            </a:r>
            <a:r>
              <a:rPr lang="pt-BR" dirty="0">
                <a:latin typeface="Calisto MT" panose="02040603050505030304" pitchFamily="18" charset="77"/>
              </a:rPr>
              <a:t>[</a:t>
            </a:r>
            <a:r>
              <a:rPr lang="pt-BR" dirty="0" err="1">
                <a:latin typeface="Calisto MT" panose="02040603050505030304" pitchFamily="18" charset="77"/>
              </a:rPr>
              <a:t>m,n</a:t>
            </a:r>
            <a:r>
              <a:rPr lang="pt-BR" dirty="0">
                <a:latin typeface="Calisto MT" panose="02040603050505030304" pitchFamily="18" charset="77"/>
              </a:rPr>
              <a:t>] e retornar</a:t>
            </a:r>
          </a:p>
          <a:p>
            <a:r>
              <a:rPr lang="pt-BR" b="1" dirty="0">
                <a:latin typeface="Calisto MT" panose="02040603050505030304" pitchFamily="18" charset="77"/>
              </a:rPr>
              <a:t>Sempre que </a:t>
            </a:r>
            <a:r>
              <a:rPr lang="pt-BR" b="1" dirty="0" err="1">
                <a:latin typeface="Calisto MT" panose="02040603050505030304" pitchFamily="18" charset="77"/>
              </a:rPr>
              <a:t>c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i,j</a:t>
            </a:r>
            <a:r>
              <a:rPr lang="pt-BR" b="1" dirty="0">
                <a:latin typeface="Calisto MT" panose="02040603050505030304" pitchFamily="18" charset="77"/>
              </a:rPr>
              <a:t>] = </a:t>
            </a:r>
            <a:r>
              <a:rPr lang="pt-BR" b="1" dirty="0" err="1">
                <a:latin typeface="Calisto MT" panose="02040603050505030304" pitchFamily="18" charset="77"/>
              </a:rPr>
              <a:t>c</a:t>
            </a:r>
            <a:r>
              <a:rPr lang="pt-BR" b="1" dirty="0">
                <a:latin typeface="Calisto MT" panose="02040603050505030304" pitchFamily="18" charset="77"/>
              </a:rPr>
              <a:t>[i-1, j-1]+1, guardar </a:t>
            </a:r>
            <a:r>
              <a:rPr lang="pt-BR" b="1" dirty="0" err="1">
                <a:latin typeface="Calisto MT" panose="02040603050505030304" pitchFamily="18" charset="77"/>
              </a:rPr>
              <a:t>x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] (</a:t>
            </a:r>
            <a:r>
              <a:rPr lang="pt-BR" b="1" dirty="0" err="1">
                <a:latin typeface="Calisto MT" panose="02040603050505030304" pitchFamily="18" charset="77"/>
              </a:rPr>
              <a:t>x</a:t>
            </a:r>
            <a:r>
              <a:rPr lang="pt-BR" b="1" dirty="0">
                <a:latin typeface="Calisto MT" panose="02040603050505030304" pitchFamily="18" charset="77"/>
              </a:rPr>
              <a:t>[</a:t>
            </a:r>
            <a:r>
              <a:rPr lang="pt-BR" b="1" dirty="0" err="1">
                <a:latin typeface="Calisto MT" panose="02040603050505030304" pitchFamily="18" charset="77"/>
              </a:rPr>
              <a:t>i</a:t>
            </a:r>
            <a:r>
              <a:rPr lang="pt-BR" b="1" dirty="0">
                <a:latin typeface="Calisto MT" panose="02040603050505030304" pitchFamily="18" charset="77"/>
              </a:rPr>
              <a:t>] faz parte da LCS)</a:t>
            </a:r>
          </a:p>
          <a:p>
            <a:r>
              <a:rPr lang="pt-BR" dirty="0">
                <a:latin typeface="Calisto MT" panose="02040603050505030304" pitchFamily="18" charset="77"/>
              </a:rPr>
              <a:t>Se </a:t>
            </a:r>
            <a:r>
              <a:rPr lang="pt-BR" dirty="0" err="1">
                <a:latin typeface="Calisto MT" panose="02040603050505030304" pitchFamily="18" charset="77"/>
              </a:rPr>
              <a:t>i</a:t>
            </a:r>
            <a:r>
              <a:rPr lang="pt-BR" dirty="0">
                <a:latin typeface="Calisto MT" panose="02040603050505030304" pitchFamily="18" charset="77"/>
              </a:rPr>
              <a:t>=0 </a:t>
            </a:r>
            <a:r>
              <a:rPr lang="pt-BR" dirty="0" err="1">
                <a:latin typeface="Calisto MT" panose="02040603050505030304" pitchFamily="18" charset="77"/>
              </a:rPr>
              <a:t>or</a:t>
            </a:r>
            <a:r>
              <a:rPr lang="pt-BR" dirty="0">
                <a:latin typeface="Calisto MT" panose="02040603050505030304" pitchFamily="18" charset="77"/>
              </a:rPr>
              <a:t> </a:t>
            </a:r>
            <a:r>
              <a:rPr lang="pt-BR" dirty="0" err="1">
                <a:latin typeface="Calisto MT" panose="02040603050505030304" pitchFamily="18" charset="77"/>
              </a:rPr>
              <a:t>j</a:t>
            </a:r>
            <a:r>
              <a:rPr lang="pt-BR" dirty="0">
                <a:latin typeface="Calisto MT" panose="02040603050505030304" pitchFamily="18" charset="77"/>
              </a:rPr>
              <a:t>=0 (retorno chega ao fim)</a:t>
            </a:r>
          </a:p>
          <a:p>
            <a:r>
              <a:rPr lang="pt-BR" dirty="0">
                <a:latin typeface="Calisto MT" panose="02040603050505030304" pitchFamily="18" charset="77"/>
              </a:rPr>
              <a:t>A saída é o conjunto de símbolos guardados em ordem inversa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66</a:t>
            </a:fld>
            <a:endParaRPr lang="pt-BR"/>
          </a:p>
        </p:txBody>
      </p:sp>
      <p:pic>
        <p:nvPicPr>
          <p:cNvPr id="6" name="Picture 5" descr="A picture containing object&#10;&#10;Description automatically generated">
            <a:extLst>
              <a:ext uri="{FF2B5EF4-FFF2-40B4-BE49-F238E27FC236}">
                <a16:creationId xmlns:a16="http://schemas.microsoft.com/office/drawing/2014/main" id="{FCED14C6-D7D2-8D4F-B3E7-56F3876AA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1649896"/>
            <a:ext cx="6985000" cy="11557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BACB280-A1E4-8B48-ACE7-0B5FA3BA2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827" y="3097211"/>
            <a:ext cx="1923473" cy="146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298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 </a:t>
            </a:r>
            <a:r>
              <a:rPr lang="en-US" dirty="0" err="1"/>
              <a:t>Exemplo</a:t>
            </a:r>
            <a:endParaRPr lang="en-US" dirty="0"/>
          </a:p>
        </p:txBody>
      </p:sp>
      <p:pic>
        <p:nvPicPr>
          <p:cNvPr id="6" name="Content Placeholder 5" descr="A close up of a keyboard&#10;&#10;Description automatically generated">
            <a:extLst>
              <a:ext uri="{FF2B5EF4-FFF2-40B4-BE49-F238E27FC236}">
                <a16:creationId xmlns:a16="http://schemas.microsoft.com/office/drawing/2014/main" id="{B965F2FF-1B7A-4B4C-995E-6E2B55A1C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2544" y="1649413"/>
            <a:ext cx="6519236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165122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LCS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80984-100B-854E-B0A7-F653B2B69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Tempo de </a:t>
            </a:r>
            <a:r>
              <a:rPr lang="en-US" dirty="0" err="1"/>
              <a:t>execução</a:t>
            </a:r>
            <a:endParaRPr lang="en-US" dirty="0"/>
          </a:p>
          <a:p>
            <a:endParaRPr lang="en-US" dirty="0"/>
          </a:p>
          <a:p>
            <a:r>
              <a:rPr lang="de-DE" dirty="0"/>
              <a:t>O(m*</a:t>
            </a:r>
            <a:r>
              <a:rPr lang="de-DE" dirty="0" err="1"/>
              <a:t>n</a:t>
            </a:r>
            <a:r>
              <a:rPr lang="de-DE" dirty="0"/>
              <a:t>)</a:t>
            </a:r>
          </a:p>
          <a:p>
            <a:r>
              <a:rPr lang="de-DE" dirty="0" err="1"/>
              <a:t>cada</a:t>
            </a:r>
            <a:r>
              <a:rPr lang="de-DE" dirty="0"/>
              <a:t> c[</a:t>
            </a:r>
            <a:r>
              <a:rPr lang="de-DE" dirty="0" err="1"/>
              <a:t>i,j</a:t>
            </a:r>
            <a:r>
              <a:rPr lang="de-DE" dirty="0"/>
              <a:t>] </a:t>
            </a:r>
            <a:r>
              <a:rPr lang="de-DE" dirty="0" err="1"/>
              <a:t>é</a:t>
            </a:r>
            <a:r>
              <a:rPr lang="de-DE" dirty="0"/>
              <a:t> </a:t>
            </a:r>
            <a:r>
              <a:rPr lang="de-DE" dirty="0" err="1"/>
              <a:t>calculado</a:t>
            </a:r>
            <a:r>
              <a:rPr lang="de-DE" dirty="0"/>
              <a:t> </a:t>
            </a:r>
            <a:r>
              <a:rPr lang="de-DE" dirty="0" err="1"/>
              <a:t>em</a:t>
            </a:r>
            <a:r>
              <a:rPr lang="de-DE" dirty="0"/>
              <a:t> tempo</a:t>
            </a:r>
          </a:p>
          <a:p>
            <a:r>
              <a:rPr lang="de-DE" dirty="0" err="1"/>
              <a:t>constante</a:t>
            </a:r>
            <a:r>
              <a:rPr lang="de-DE" dirty="0"/>
              <a:t>, </a:t>
            </a:r>
            <a:r>
              <a:rPr lang="de-DE" dirty="0" err="1"/>
              <a:t>e</a:t>
            </a:r>
            <a:r>
              <a:rPr lang="de-DE" dirty="0"/>
              <a:t> </a:t>
            </a:r>
            <a:r>
              <a:rPr lang="de-DE" dirty="0" err="1"/>
              <a:t>existem</a:t>
            </a:r>
            <a:r>
              <a:rPr lang="de-DE" dirty="0"/>
              <a:t> m*</a:t>
            </a:r>
            <a:r>
              <a:rPr lang="de-DE" dirty="0" err="1"/>
              <a:t>n</a:t>
            </a:r>
            <a:r>
              <a:rPr lang="de-DE" dirty="0"/>
              <a:t> </a:t>
            </a:r>
            <a:r>
              <a:rPr lang="de-DE" dirty="0" err="1"/>
              <a:t>células</a:t>
            </a:r>
            <a:endParaRPr lang="de-DE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01137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AC93-4F10-0B4C-BCBF-10629E11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vs LSP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80984-100B-854E-B0A7-F653B2B69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Problem: </a:t>
            </a:r>
            <a:r>
              <a:rPr lang="de-DE" dirty="0" err="1"/>
              <a:t>Longest</a:t>
            </a:r>
            <a:r>
              <a:rPr lang="de-DE" dirty="0"/>
              <a:t> Simple Path (O </a:t>
            </a:r>
            <a:r>
              <a:rPr lang="de-DE" dirty="0" err="1"/>
              <a:t>maior</a:t>
            </a:r>
            <a:r>
              <a:rPr lang="de-DE" dirty="0"/>
              <a:t> </a:t>
            </a:r>
            <a:r>
              <a:rPr lang="de-DE" dirty="0" err="1"/>
              <a:t>caminho</a:t>
            </a:r>
            <a:r>
              <a:rPr lang="de-DE" dirty="0"/>
              <a:t> simples)</a:t>
            </a:r>
          </a:p>
          <a:p>
            <a:r>
              <a:rPr lang="de-DE" dirty="0"/>
              <a:t>Input:  Um </a:t>
            </a:r>
            <a:r>
              <a:rPr lang="de-DE" dirty="0" err="1"/>
              <a:t>grafo</a:t>
            </a:r>
            <a:r>
              <a:rPr lang="de-DE" dirty="0"/>
              <a:t> </a:t>
            </a:r>
            <a:r>
              <a:rPr lang="de-DE" dirty="0" err="1"/>
              <a:t>valorado</a:t>
            </a:r>
            <a:r>
              <a:rPr lang="de-DE" dirty="0"/>
              <a:t> G </a:t>
            </a:r>
            <a:r>
              <a:rPr lang="de-DE" dirty="0" err="1"/>
              <a:t>com</a:t>
            </a:r>
            <a:r>
              <a:rPr lang="de-DE" dirty="0"/>
              <a:t> </a:t>
            </a:r>
            <a:r>
              <a:rPr lang="de-DE" dirty="0" err="1"/>
              <a:t>vértices</a:t>
            </a:r>
            <a:r>
              <a:rPr lang="de-DE" dirty="0"/>
              <a:t> </a:t>
            </a:r>
            <a:r>
              <a:rPr lang="de-DE" dirty="0" err="1"/>
              <a:t>específicos</a:t>
            </a:r>
            <a:r>
              <a:rPr lang="de-DE" dirty="0"/>
              <a:t> s </a:t>
            </a:r>
            <a:r>
              <a:rPr lang="de-DE" dirty="0" err="1"/>
              <a:t>e</a:t>
            </a:r>
            <a:r>
              <a:rPr lang="de-DE" dirty="0"/>
              <a:t> t</a:t>
            </a:r>
          </a:p>
          <a:p>
            <a:r>
              <a:rPr lang="de-DE" dirty="0"/>
              <a:t>Output:  Qual </a:t>
            </a:r>
            <a:r>
              <a:rPr lang="de-DE" dirty="0" err="1"/>
              <a:t>é</a:t>
            </a:r>
            <a:r>
              <a:rPr lang="de-DE" dirty="0"/>
              <a:t> o </a:t>
            </a:r>
            <a:r>
              <a:rPr lang="de-DE" dirty="0" err="1"/>
              <a:t>caminho</a:t>
            </a:r>
            <a:r>
              <a:rPr lang="de-DE" dirty="0"/>
              <a:t> </a:t>
            </a:r>
            <a:r>
              <a:rPr lang="de-DE" dirty="0" err="1"/>
              <a:t>mais</a:t>
            </a:r>
            <a:r>
              <a:rPr lang="de-DE" dirty="0"/>
              <a:t> </a:t>
            </a:r>
            <a:r>
              <a:rPr lang="de-DE" dirty="0" err="1"/>
              <a:t>caro</a:t>
            </a:r>
            <a:r>
              <a:rPr lang="de-DE" dirty="0"/>
              <a:t> </a:t>
            </a:r>
            <a:r>
              <a:rPr lang="de-DE" dirty="0" err="1"/>
              <a:t>saind</a:t>
            </a:r>
            <a:r>
              <a:rPr lang="de-DE" dirty="0"/>
              <a:t> de s </a:t>
            </a:r>
            <a:r>
              <a:rPr lang="de-DE" dirty="0" err="1"/>
              <a:t>e</a:t>
            </a:r>
            <a:r>
              <a:rPr lang="de-DE" dirty="0"/>
              <a:t> </a:t>
            </a:r>
            <a:r>
              <a:rPr lang="de-DE" dirty="0" err="1"/>
              <a:t>finalizando</a:t>
            </a:r>
            <a:r>
              <a:rPr lang="de-DE" dirty="0"/>
              <a:t> </a:t>
            </a:r>
            <a:r>
              <a:rPr lang="de-DE" dirty="0" err="1"/>
              <a:t>em</a:t>
            </a:r>
            <a:r>
              <a:rPr lang="de-DE" dirty="0"/>
              <a:t> t de </a:t>
            </a:r>
            <a:r>
              <a:rPr lang="de-DE" dirty="0" err="1"/>
              <a:t>maneira</a:t>
            </a:r>
            <a:r>
              <a:rPr lang="de-DE" dirty="0"/>
              <a:t> a </a:t>
            </a:r>
            <a:r>
              <a:rPr lang="de-DE" dirty="0" err="1"/>
              <a:t>não</a:t>
            </a:r>
            <a:r>
              <a:rPr lang="de-DE" dirty="0"/>
              <a:t> </a:t>
            </a:r>
            <a:r>
              <a:rPr lang="de-DE" dirty="0" err="1"/>
              <a:t>visitar</a:t>
            </a:r>
            <a:r>
              <a:rPr lang="de-DE" dirty="0"/>
              <a:t> </a:t>
            </a:r>
            <a:r>
              <a:rPr lang="de-DE" dirty="0" err="1"/>
              <a:t>qualquer</a:t>
            </a:r>
            <a:r>
              <a:rPr lang="de-DE" dirty="0"/>
              <a:t> </a:t>
            </a:r>
            <a:r>
              <a:rPr lang="de-DE" dirty="0" err="1"/>
              <a:t>vértice</a:t>
            </a:r>
            <a:r>
              <a:rPr lang="de-DE" dirty="0"/>
              <a:t> </a:t>
            </a:r>
            <a:r>
              <a:rPr lang="de-DE" dirty="0" err="1"/>
              <a:t>mais</a:t>
            </a:r>
            <a:r>
              <a:rPr lang="de-DE" dirty="0"/>
              <a:t> de </a:t>
            </a:r>
            <a:r>
              <a:rPr lang="de-DE" dirty="0" err="1"/>
              <a:t>uma</a:t>
            </a:r>
            <a:r>
              <a:rPr lang="de-DE" dirty="0"/>
              <a:t> </a:t>
            </a:r>
            <a:r>
              <a:rPr lang="de-DE" dirty="0" err="1"/>
              <a:t>vez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Este </a:t>
            </a:r>
            <a:r>
              <a:rPr lang="de-DE" dirty="0" err="1"/>
              <a:t>problema</a:t>
            </a:r>
            <a:r>
              <a:rPr lang="de-DE" dirty="0"/>
              <a:t> </a:t>
            </a:r>
            <a:r>
              <a:rPr lang="de-DE" dirty="0" err="1"/>
              <a:t>difere</a:t>
            </a:r>
            <a:r>
              <a:rPr lang="de-DE" dirty="0"/>
              <a:t> de TSP </a:t>
            </a:r>
            <a:r>
              <a:rPr lang="de-DE" dirty="0" err="1"/>
              <a:t>em</a:t>
            </a:r>
            <a:r>
              <a:rPr lang="de-DE" dirty="0"/>
              <a:t> </a:t>
            </a:r>
            <a:r>
              <a:rPr lang="de-DE" dirty="0" err="1"/>
              <a:t>dois</a:t>
            </a:r>
            <a:r>
              <a:rPr lang="de-DE" dirty="0"/>
              <a:t> </a:t>
            </a:r>
            <a:r>
              <a:rPr lang="de-DE" dirty="0" err="1"/>
              <a:t>pontos</a:t>
            </a:r>
            <a:r>
              <a:rPr lang="de-DE" dirty="0"/>
              <a:t> </a:t>
            </a:r>
            <a:r>
              <a:rPr lang="de-DE" dirty="0" err="1"/>
              <a:t>importantes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err="1"/>
              <a:t>Ele</a:t>
            </a:r>
            <a:r>
              <a:rPr lang="de-DE" dirty="0"/>
              <a:t> </a:t>
            </a:r>
            <a:r>
              <a:rPr lang="de-DE" dirty="0" err="1"/>
              <a:t>pergunta</a:t>
            </a:r>
            <a:r>
              <a:rPr lang="de-DE" dirty="0"/>
              <a:t> </a:t>
            </a:r>
            <a:r>
              <a:rPr lang="de-DE" dirty="0" err="1"/>
              <a:t>por</a:t>
            </a:r>
            <a:r>
              <a:rPr lang="de-DE" dirty="0"/>
              <a:t> um </a:t>
            </a:r>
            <a:r>
              <a:rPr lang="de-DE" dirty="0" err="1"/>
              <a:t>caminho</a:t>
            </a:r>
            <a:r>
              <a:rPr lang="de-DE" dirty="0"/>
              <a:t> </a:t>
            </a:r>
            <a:r>
              <a:rPr lang="de-DE" dirty="0" err="1"/>
              <a:t>ao</a:t>
            </a:r>
            <a:r>
              <a:rPr lang="de-DE" dirty="0"/>
              <a:t> </a:t>
            </a:r>
            <a:r>
              <a:rPr lang="de-DE" dirty="0" err="1"/>
              <a:t>invés</a:t>
            </a:r>
            <a:r>
              <a:rPr lang="de-DE" dirty="0"/>
              <a:t> de um tour </a:t>
            </a:r>
            <a:r>
              <a:rPr lang="de-DE" dirty="0" err="1"/>
              <a:t>fechado</a:t>
            </a:r>
            <a:r>
              <a:rPr lang="de-DE" dirty="0"/>
              <a:t> (</a:t>
            </a:r>
            <a:r>
              <a:rPr lang="de-DE" dirty="0" err="1"/>
              <a:t>closed</a:t>
            </a:r>
            <a:r>
              <a:rPr lang="de-DE" dirty="0"/>
              <a:t> tour)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err="1"/>
              <a:t>Ele</a:t>
            </a:r>
            <a:r>
              <a:rPr lang="de-DE" dirty="0"/>
              <a:t> </a:t>
            </a:r>
            <a:r>
              <a:rPr lang="de-DE" dirty="0" err="1"/>
              <a:t>pergunta</a:t>
            </a:r>
            <a:r>
              <a:rPr lang="de-DE" dirty="0"/>
              <a:t> </a:t>
            </a:r>
            <a:r>
              <a:rPr lang="de-DE" dirty="0" err="1"/>
              <a:t>pelo</a:t>
            </a:r>
            <a:r>
              <a:rPr lang="de-DE" dirty="0"/>
              <a:t> </a:t>
            </a:r>
            <a:r>
              <a:rPr lang="de-DE" dirty="0" err="1"/>
              <a:t>caminho</a:t>
            </a:r>
            <a:r>
              <a:rPr lang="de-DE" dirty="0"/>
              <a:t> </a:t>
            </a:r>
            <a:r>
              <a:rPr lang="de-DE" dirty="0" err="1"/>
              <a:t>mais</a:t>
            </a:r>
            <a:r>
              <a:rPr lang="de-DE" dirty="0"/>
              <a:t> </a:t>
            </a:r>
            <a:r>
              <a:rPr lang="de-DE" dirty="0" err="1"/>
              <a:t>caro</a:t>
            </a:r>
            <a:r>
              <a:rPr lang="de-DE" dirty="0"/>
              <a:t> </a:t>
            </a:r>
            <a:r>
              <a:rPr lang="de-DE" dirty="0" err="1"/>
              <a:t>ao</a:t>
            </a:r>
            <a:r>
              <a:rPr lang="de-DE" dirty="0"/>
              <a:t> </a:t>
            </a:r>
            <a:r>
              <a:rPr lang="de-DE" dirty="0" err="1"/>
              <a:t>invés</a:t>
            </a:r>
            <a:r>
              <a:rPr lang="de-DE" dirty="0"/>
              <a:t> do </a:t>
            </a:r>
            <a:r>
              <a:rPr lang="de-DE" dirty="0" err="1"/>
              <a:t>mais</a:t>
            </a:r>
            <a:r>
              <a:rPr lang="de-DE" dirty="0"/>
              <a:t> </a:t>
            </a:r>
            <a:r>
              <a:rPr lang="de-DE" dirty="0" err="1"/>
              <a:t>barato</a:t>
            </a:r>
            <a:r>
              <a:rPr lang="de-DE" dirty="0"/>
              <a:t>.</a:t>
            </a:r>
          </a:p>
          <a:p>
            <a:pPr marL="571500" lvl="1" indent="-342900">
              <a:buFont typeface="+mj-lt"/>
              <a:buAutoNum type="arabicPeriod"/>
            </a:pPr>
            <a:r>
              <a:rPr lang="de-DE" dirty="0" err="1"/>
              <a:t>Encoraja</a:t>
            </a:r>
            <a:r>
              <a:rPr lang="de-DE" dirty="0"/>
              <a:t> </a:t>
            </a:r>
            <a:r>
              <a:rPr lang="de-DE" dirty="0" err="1"/>
              <a:t>visitar</a:t>
            </a:r>
            <a:r>
              <a:rPr lang="de-DE" dirty="0"/>
              <a:t> o </a:t>
            </a:r>
            <a:r>
              <a:rPr lang="de-DE" dirty="0" err="1"/>
              <a:t>máximo</a:t>
            </a:r>
            <a:r>
              <a:rPr lang="de-DE" dirty="0"/>
              <a:t> de </a:t>
            </a:r>
            <a:r>
              <a:rPr lang="de-DE" dirty="0" err="1"/>
              <a:t>vértices</a:t>
            </a:r>
            <a:r>
              <a:rPr lang="de-DE" dirty="0"/>
              <a:t> </a:t>
            </a:r>
            <a:r>
              <a:rPr lang="de-DE" dirty="0" err="1"/>
              <a:t>possível</a:t>
            </a:r>
            <a:r>
              <a:rPr lang="de-DE" dirty="0"/>
              <a:t> </a:t>
            </a:r>
            <a:r>
              <a:rPr lang="de-DE" dirty="0" err="1"/>
              <a:t>mais</a:t>
            </a:r>
            <a:r>
              <a:rPr lang="de-DE" dirty="0"/>
              <a:t> de </a:t>
            </a:r>
            <a:r>
              <a:rPr lang="de-DE" dirty="0" err="1"/>
              <a:t>uma</a:t>
            </a:r>
            <a:r>
              <a:rPr lang="de-DE" dirty="0"/>
              <a:t> </a:t>
            </a:r>
            <a:r>
              <a:rPr lang="de-DE" dirty="0" err="1"/>
              <a:t>vez</a:t>
            </a:r>
            <a:endParaRPr lang="de-DE" dirty="0"/>
          </a:p>
          <a:p>
            <a:pPr marL="571500" lvl="1" indent="-342900">
              <a:buFont typeface="+mj-lt"/>
              <a:buAutoNum type="arabicPeriod"/>
            </a:pPr>
            <a:r>
              <a:rPr lang="de-DE" dirty="0"/>
              <a:t>Para </a:t>
            </a:r>
            <a:r>
              <a:rPr lang="de-DE" dirty="0" err="1"/>
              <a:t>grafos</a:t>
            </a:r>
            <a:r>
              <a:rPr lang="de-DE" dirty="0"/>
              <a:t> </a:t>
            </a:r>
            <a:r>
              <a:rPr lang="de-DE" dirty="0" err="1"/>
              <a:t>não</a:t>
            </a:r>
            <a:r>
              <a:rPr lang="de-DE" dirty="0"/>
              <a:t> </a:t>
            </a:r>
            <a:r>
              <a:rPr lang="de-DE" dirty="0" err="1"/>
              <a:t>valorados</a:t>
            </a:r>
            <a:r>
              <a:rPr lang="de-DE" dirty="0"/>
              <a:t> o </a:t>
            </a:r>
            <a:r>
              <a:rPr lang="de-DE" dirty="0" err="1"/>
              <a:t>caminho</a:t>
            </a:r>
            <a:r>
              <a:rPr lang="de-DE" dirty="0"/>
              <a:t> </a:t>
            </a:r>
            <a:r>
              <a:rPr lang="de-DE" dirty="0" err="1"/>
              <a:t>mais</a:t>
            </a:r>
            <a:r>
              <a:rPr lang="de-DE" dirty="0"/>
              <a:t> </a:t>
            </a:r>
            <a:r>
              <a:rPr lang="de-DE" dirty="0" err="1"/>
              <a:t>longo</a:t>
            </a:r>
            <a:r>
              <a:rPr lang="de-DE" dirty="0"/>
              <a:t> </a:t>
            </a:r>
            <a:r>
              <a:rPr lang="de-DE" dirty="0" err="1"/>
              <a:t>será</a:t>
            </a:r>
            <a:r>
              <a:rPr lang="de-DE" dirty="0"/>
              <a:t> um </a:t>
            </a:r>
            <a:r>
              <a:rPr lang="de-DE" dirty="0" err="1"/>
              <a:t>caminho</a:t>
            </a:r>
            <a:r>
              <a:rPr lang="de-DE" dirty="0"/>
              <a:t> </a:t>
            </a:r>
            <a:r>
              <a:rPr lang="de-DE" dirty="0" err="1"/>
              <a:t>Hamiltoniano</a:t>
            </a:r>
            <a:r>
              <a:rPr lang="de-DE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3F95B-F968-3B42-9DE9-98501DD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8758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pt-BR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9449585-16FF-ED40-B222-4DE8D073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455" y="1676977"/>
            <a:ext cx="5068485" cy="29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87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A5E35-BACF-D442-AA2D-941215690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 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C4C4F-B53F-1148-BCC2-73D3B89C8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Quando PD é correto?</a:t>
            </a:r>
          </a:p>
          <a:p>
            <a:pPr lvl="1"/>
            <a:r>
              <a:rPr lang="pt-BR" dirty="0"/>
              <a:t>Quando as relações de recorrência estão corretas</a:t>
            </a:r>
          </a:p>
          <a:p>
            <a:r>
              <a:rPr lang="pt-BR" dirty="0"/>
              <a:t>Por exemplo:</a:t>
            </a:r>
          </a:p>
          <a:p>
            <a:pPr lvl="1"/>
            <a:r>
              <a:rPr lang="pt-BR" dirty="0"/>
              <a:t>Considere LP[</a:t>
            </a:r>
            <a:r>
              <a:rPr lang="pt-BR" dirty="0" err="1"/>
              <a:t>I,j</a:t>
            </a:r>
            <a:r>
              <a:rPr lang="pt-BR" dirty="0"/>
              <a:t>] uma função</a:t>
            </a:r>
          </a:p>
          <a:p>
            <a:r>
              <a:rPr lang="pt-BR" dirty="0"/>
              <a:t>Problema 1</a:t>
            </a:r>
          </a:p>
          <a:p>
            <a:pPr lvl="1"/>
            <a:r>
              <a:rPr lang="pt-BR" dirty="0"/>
              <a:t>Esta recorrência não garante simplicidade.</a:t>
            </a:r>
          </a:p>
          <a:p>
            <a:pPr lvl="1"/>
            <a:r>
              <a:rPr lang="pt-BR" dirty="0"/>
              <a:t>Como saberemos se o vértice </a:t>
            </a:r>
            <a:r>
              <a:rPr lang="pt-BR" dirty="0" err="1"/>
              <a:t>j</a:t>
            </a:r>
            <a:r>
              <a:rPr lang="pt-BR" dirty="0"/>
              <a:t> não está incluso no caminho mais longo entre </a:t>
            </a:r>
            <a:r>
              <a:rPr lang="pt-BR" dirty="0" err="1"/>
              <a:t>i</a:t>
            </a:r>
            <a:r>
              <a:rPr lang="pt-BR" dirty="0"/>
              <a:t> e </a:t>
            </a:r>
            <a:r>
              <a:rPr lang="pt-BR" dirty="0" err="1"/>
              <a:t>x</a:t>
            </a:r>
            <a:r>
              <a:rPr lang="pt-BR" dirty="0"/>
              <a:t>?</a:t>
            </a:r>
          </a:p>
          <a:p>
            <a:pPr lvl="1"/>
            <a:r>
              <a:rPr lang="pt-BR" dirty="0"/>
              <a:t>Se ele apareceu, então adicionar a aresta (</a:t>
            </a:r>
            <a:r>
              <a:rPr lang="pt-BR" dirty="0" err="1"/>
              <a:t>x,j</a:t>
            </a:r>
            <a:r>
              <a:rPr lang="pt-BR" dirty="0"/>
              <a:t>) vai criar um ciclo.</a:t>
            </a:r>
          </a:p>
          <a:p>
            <a:pPr lvl="1"/>
            <a:r>
              <a:rPr lang="pt-BR" dirty="0"/>
              <a:t>Para evitar isso precisamos definir uma função recursiva diferente que volta para o problema original.</a:t>
            </a:r>
          </a:p>
          <a:p>
            <a:pPr lvl="2"/>
            <a:r>
              <a:rPr lang="pt-BR" dirty="0"/>
              <a:t>Talvez criando uma função </a:t>
            </a:r>
            <a:r>
              <a:rPr lang="pt-BR" dirty="0">
                <a:solidFill>
                  <a:schemeClr val="tx1"/>
                </a:solidFill>
              </a:rPr>
              <a:t>LP[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dirty="0" err="1">
                <a:solidFill>
                  <a:schemeClr val="tx1"/>
                </a:solidFill>
              </a:rPr>
              <a:t>j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dirty="0" err="1">
                <a:solidFill>
                  <a:schemeClr val="tx1"/>
                </a:solidFill>
              </a:rPr>
              <a:t>k</a:t>
            </a:r>
            <a:r>
              <a:rPr lang="pt-BR" dirty="0">
                <a:solidFill>
                  <a:schemeClr val="tx1"/>
                </a:solidFill>
              </a:rPr>
              <a:t>] denotando o tamanho do caminho mais longo a partir de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>
                <a:solidFill>
                  <a:schemeClr val="tx1"/>
                </a:solidFill>
              </a:rPr>
              <a:t> e evitando o vértice </a:t>
            </a:r>
            <a:r>
              <a:rPr lang="pt-BR" dirty="0" err="1">
                <a:solidFill>
                  <a:schemeClr val="tx1"/>
                </a:solidFill>
              </a:rPr>
              <a:t>k</a:t>
            </a:r>
            <a:r>
              <a:rPr lang="pt-BR" dirty="0">
                <a:solidFill>
                  <a:schemeClr val="tx1"/>
                </a:solidFill>
              </a:rPr>
              <a:t>. Mas ainda não resolveria o problema, pois não gera uma recorrência viável.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01148-6724-3840-82BC-AE986B913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70</a:t>
            </a:fld>
            <a:endParaRPr lang="pt-BR"/>
          </a:p>
        </p:txBody>
      </p: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140C5242-5791-AC41-9ECF-CABB44D7C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7380" y="2755213"/>
            <a:ext cx="32639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05303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BA449-B5D1-1841-A1AC-9D24CFA18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 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16556-804B-7B4E-869C-692A61746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pt-BR" dirty="0">
                <a:solidFill>
                  <a:schemeClr val="tx1"/>
                </a:solidFill>
              </a:rPr>
              <a:t>Problema 2</a:t>
            </a:r>
          </a:p>
          <a:p>
            <a:pPr lvl="2"/>
            <a:r>
              <a:rPr lang="pt-BR" dirty="0">
                <a:solidFill>
                  <a:schemeClr val="tx1"/>
                </a:solidFill>
              </a:rPr>
              <a:t>Ordem de avaliação</a:t>
            </a:r>
          </a:p>
          <a:p>
            <a:pPr lvl="2"/>
            <a:r>
              <a:rPr lang="pt-BR" dirty="0">
                <a:solidFill>
                  <a:schemeClr val="tx1"/>
                </a:solidFill>
              </a:rPr>
              <a:t>Não existe ordem de tamanho ou direção de avaliação, então quem seria o primeiro?</a:t>
            </a:r>
          </a:p>
          <a:p>
            <a:pPr lvl="2"/>
            <a:r>
              <a:rPr lang="pt-BR" dirty="0">
                <a:solidFill>
                  <a:schemeClr val="tx1"/>
                </a:solidFill>
              </a:rPr>
              <a:t>Não está claro quais subprogramas menores serão considerados</a:t>
            </a:r>
          </a:p>
          <a:p>
            <a:pPr lvl="2"/>
            <a:r>
              <a:rPr lang="pt-BR" dirty="0">
                <a:solidFill>
                  <a:schemeClr val="tx1"/>
                </a:solidFill>
              </a:rPr>
              <a:t>Sem a ordem ficamos presos em loops infinitos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38C7BE-9F8D-3B45-B31A-7704A1380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3534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B3E91D-FF37-FB45-96B7-402F95DB0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272360"/>
            <a:ext cx="5937755" cy="1188720"/>
          </a:xfrm>
        </p:spPr>
        <p:txBody>
          <a:bodyPr/>
          <a:lstStyle/>
          <a:p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dinâmica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2DAD7-2587-6C4E-9A7A-C19742EB9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72</a:t>
            </a:fld>
            <a:endParaRPr lang="pt-BR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9E5FA8AF-6765-A249-ACC0-FE1704936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122" y="1598184"/>
            <a:ext cx="5937755" cy="479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290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E0D7F-414D-1941-BB96-5DF08C38C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Aplicabilidade</a:t>
            </a:r>
            <a:r>
              <a:rPr lang="en-US" dirty="0"/>
              <a:t> de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4BA5E-829D-D440-855F-04C6FFCAF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Programação dinâmica podem ser aplicados a qualquer problema que observa princípios da otimalidade</a:t>
            </a:r>
          </a:p>
          <a:p>
            <a:r>
              <a:rPr lang="pt-BR"/>
              <a:t>Soluções parciais podem ser otimamente estendidas considerando o estado após uma solução parcial ao invés de especificidades da solução parcial.</a:t>
            </a:r>
          </a:p>
          <a:p>
            <a:r>
              <a:rPr lang="pt-BR"/>
              <a:t>Por exemplo: String matching</a:t>
            </a:r>
          </a:p>
          <a:p>
            <a:pPr lvl="1"/>
            <a:r>
              <a:rPr lang="pt-BR"/>
              <a:t>Não importa se para resolver o problema teremos que usar uma inserção, substituição ou deleção. Não precisamos saber a sequencia de operações que nos levaram ao estado atual.</a:t>
            </a:r>
          </a:p>
          <a:p>
            <a:r>
              <a:rPr lang="pt-BR"/>
              <a:t>Problemas que não satisfazem o princípio da otimalidade quando detalhes das operações importam.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5E9BB9-76D8-664D-8791-C151B319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8874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F5CCA-C0DD-B444-844D-6D335B626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Eficiência</a:t>
            </a:r>
            <a:r>
              <a:rPr lang="en-US" dirty="0"/>
              <a:t> de 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A0AA1-13D7-724F-AA27-DC245886F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O tempo de execução de algoritmos baseados em programação dinâmica é uma função de duas coisas:</a:t>
            </a:r>
          </a:p>
          <a:p>
            <a:pPr marL="571500" lvl="1" indent="-342900">
              <a:buFont typeface="+mj-lt"/>
              <a:buAutoNum type="arabicPeriod"/>
            </a:pPr>
            <a:r>
              <a:rPr lang="pt-BR" dirty="0"/>
              <a:t>Número parcial de soluções que precisamos manter (tamanho do espaços de estados)</a:t>
            </a:r>
          </a:p>
          <a:p>
            <a:pPr marL="571500" lvl="1" indent="-342900">
              <a:buFont typeface="+mj-lt"/>
              <a:buAutoNum type="arabicPeriod"/>
            </a:pPr>
            <a:r>
              <a:rPr lang="pt-BR" dirty="0"/>
              <a:t>Qual o custo de avaliar cada uma das soluções parciais</a:t>
            </a:r>
          </a:p>
          <a:p>
            <a:r>
              <a:rPr lang="pt-BR" dirty="0"/>
              <a:t>Em todos os exemplos, as soluções parciais </a:t>
            </a:r>
            <a:r>
              <a:rPr lang="pt-BR" dirty="0" err="1"/>
              <a:t>sào</a:t>
            </a:r>
            <a:r>
              <a:rPr lang="pt-BR" dirty="0"/>
              <a:t> completamente descritas pela especificação de pontos de paradas na entrada.</a:t>
            </a:r>
          </a:p>
          <a:p>
            <a:r>
              <a:rPr lang="pt-BR" dirty="0"/>
              <a:t>Característica inerente dos problemas </a:t>
            </a:r>
            <a:r>
              <a:rPr lang="pt-BR" dirty="0" err="1"/>
              <a:t>combinatoriais</a:t>
            </a:r>
            <a:r>
              <a:rPr lang="pt-BR" dirty="0"/>
              <a:t> =&gt; </a:t>
            </a:r>
            <a:r>
              <a:rPr lang="pt-BR" dirty="0" err="1"/>
              <a:t>Defininem</a:t>
            </a:r>
            <a:r>
              <a:rPr lang="pt-BR" dirty="0"/>
              <a:t> uma ordem inerente para os seus elementos.</a:t>
            </a:r>
          </a:p>
          <a:p>
            <a:r>
              <a:rPr lang="pt-BR" dirty="0"/>
              <a:t>Quando PD depara com problemas em que esta ordem não está estabelecida</a:t>
            </a:r>
          </a:p>
          <a:p>
            <a:pPr lvl="1"/>
            <a:r>
              <a:rPr lang="pt-BR" dirty="0"/>
              <a:t>A solução tende a crescer exponencialmente.</a:t>
            </a:r>
          </a:p>
          <a:p>
            <a:r>
              <a:rPr lang="pt-BR" b="1" i="1" dirty="0"/>
              <a:t>Sem uma ordenação inerente dos elementos a serem trabalhados pelo PD, seus algoritmos estão condenados a requerer um tamanho exponencial de tempo e espaço</a:t>
            </a:r>
            <a:r>
              <a:rPr lang="pt-BR" i="1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EBC96-BEF3-2E44-8FDA-CEC88AE63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8533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pt-BR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74D72476-CDCC-6540-9C81-40E5FAB71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415" y="1648112"/>
            <a:ext cx="5375726" cy="281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4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09D9E-FB30-3347-8989-EE2966C5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A6ACD-117D-6D46-B6A1-CD7A3F23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Exemplo: calcular Fib(5)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31B5-E1C9-EC44-BCFA-B576584E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8D20A0-691F-A44A-8EE4-6394FED97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751" y="1627909"/>
            <a:ext cx="5360338" cy="287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03580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3603</TotalTime>
  <Words>3918</Words>
  <Application>Microsoft Macintosh PowerPoint</Application>
  <PresentationFormat>On-screen Show (4:3)</PresentationFormat>
  <Paragraphs>489</Paragraphs>
  <Slides>74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Arial</vt:lpstr>
      <vt:lpstr>Calibri</vt:lpstr>
      <vt:lpstr>Calisto MT</vt:lpstr>
      <vt:lpstr>Cambria Math</vt:lpstr>
      <vt:lpstr>Consolas</vt:lpstr>
      <vt:lpstr>Gill Sans MT</vt:lpstr>
      <vt:lpstr>Parcel</vt:lpstr>
      <vt:lpstr>Programação dinâmica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 e programação dinâmica</vt:lpstr>
      <vt:lpstr>Programação dinâmica</vt:lpstr>
      <vt:lpstr>Número de combinações</vt:lpstr>
      <vt:lpstr>Número de combinações</vt:lpstr>
      <vt:lpstr>Número de combinações</vt:lpstr>
      <vt:lpstr>Triângulo de Pascal</vt:lpstr>
      <vt:lpstr>Número de combinações</vt:lpstr>
      <vt:lpstr>Número de combinações</vt:lpstr>
      <vt:lpstr>Número de combinações</vt:lpstr>
      <vt:lpstr>PD e Número de combinações</vt:lpstr>
      <vt:lpstr>PD e Número de combinações</vt:lpstr>
      <vt:lpstr>PD e Número de combinações</vt:lpstr>
      <vt:lpstr>PD e Número de combinações</vt:lpstr>
      <vt:lpstr>Caraterísticas de PD</vt:lpstr>
      <vt:lpstr>Aplicabilidade de PD</vt:lpstr>
      <vt:lpstr>Problema da mochila binária</vt:lpstr>
      <vt:lpstr>Problema da mochila binária</vt:lpstr>
      <vt:lpstr>Problema da mochila binária</vt:lpstr>
      <vt:lpstr>Problema da mochila binária</vt:lpstr>
      <vt:lpstr>Problema da mochila binária</vt:lpstr>
      <vt:lpstr>Problema da mochila binária</vt:lpstr>
      <vt:lpstr>Problema da mochila binária</vt:lpstr>
      <vt:lpstr>Problema da mochila binária</vt:lpstr>
      <vt:lpstr>Longest Common Sequence (LCS)</vt:lpstr>
      <vt:lpstr>LCS Força bruta</vt:lpstr>
      <vt:lpstr>LCS recursivo</vt:lpstr>
      <vt:lpstr>LCS Estrutura recursiva</vt:lpstr>
      <vt:lpstr>LCS Estrutura recursiva</vt:lpstr>
      <vt:lpstr>PD Algoritmo</vt:lpstr>
      <vt:lpstr>PD Algoritmo</vt:lpstr>
      <vt:lpstr>PD Algoritmo</vt:lpstr>
      <vt:lpstr>LCS PD Exemplo</vt:lpstr>
      <vt:lpstr>LCS PD Exemplo: Caso base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</vt:lpstr>
      <vt:lpstr>LCS PD Exemplo: Caso base</vt:lpstr>
      <vt:lpstr>LCS PD Algoritmo</vt:lpstr>
      <vt:lpstr>LCS PD Exemplo</vt:lpstr>
      <vt:lpstr>LCS PD</vt:lpstr>
      <vt:lpstr>TSP vs LSP</vt:lpstr>
      <vt:lpstr>LSP e PD</vt:lpstr>
      <vt:lpstr>LSP e PD</vt:lpstr>
      <vt:lpstr>Programação dinâmica</vt:lpstr>
      <vt:lpstr>Aplicabilidade de PD</vt:lpstr>
      <vt:lpstr>Eficiência de PD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dinâmica</dc:title>
  <dc:creator>Fabio Leite</dc:creator>
  <cp:lastModifiedBy>Fabio Leite</cp:lastModifiedBy>
  <cp:revision>114</cp:revision>
  <dcterms:created xsi:type="dcterms:W3CDTF">2019-05-23T21:53:26Z</dcterms:created>
  <dcterms:modified xsi:type="dcterms:W3CDTF">2021-10-01T15:02:57Z</dcterms:modified>
</cp:coreProperties>
</file>